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5" r:id="rId2"/>
    <p:sldId id="330" r:id="rId3"/>
    <p:sldId id="355" r:id="rId4"/>
    <p:sldId id="308" r:id="rId5"/>
    <p:sldId id="320" r:id="rId6"/>
    <p:sldId id="329" r:id="rId7"/>
    <p:sldId id="317" r:id="rId8"/>
    <p:sldId id="319" r:id="rId9"/>
    <p:sldId id="278" r:id="rId10"/>
    <p:sldId id="265" r:id="rId11"/>
    <p:sldId id="266" r:id="rId12"/>
    <p:sldId id="306" r:id="rId13"/>
    <p:sldId id="353" r:id="rId14"/>
    <p:sldId id="352" r:id="rId15"/>
    <p:sldId id="350" r:id="rId16"/>
    <p:sldId id="351" r:id="rId17"/>
    <p:sldId id="379" r:id="rId18"/>
    <p:sldId id="313" r:id="rId19"/>
    <p:sldId id="328" r:id="rId20"/>
    <p:sldId id="378" r:id="rId21"/>
    <p:sldId id="299" r:id="rId22"/>
    <p:sldId id="358" r:id="rId23"/>
    <p:sldId id="279" r:id="rId24"/>
    <p:sldId id="283" r:id="rId25"/>
    <p:sldId id="349" r:id="rId26"/>
    <p:sldId id="359" r:id="rId27"/>
    <p:sldId id="281" r:id="rId28"/>
    <p:sldId id="380" r:id="rId29"/>
    <p:sldId id="325" r:id="rId30"/>
    <p:sldId id="331" r:id="rId31"/>
    <p:sldId id="336" r:id="rId32"/>
    <p:sldId id="282" r:id="rId33"/>
    <p:sldId id="370" r:id="rId34"/>
    <p:sldId id="284" r:id="rId35"/>
    <p:sldId id="360" r:id="rId36"/>
    <p:sldId id="280" r:id="rId37"/>
    <p:sldId id="287" r:id="rId38"/>
    <p:sldId id="286" r:id="rId39"/>
    <p:sldId id="371" r:id="rId40"/>
    <p:sldId id="285" r:id="rId41"/>
    <p:sldId id="322" r:id="rId42"/>
    <p:sldId id="321" r:id="rId43"/>
    <p:sldId id="337" r:id="rId44"/>
    <p:sldId id="288" r:id="rId45"/>
    <p:sldId id="309" r:id="rId46"/>
    <p:sldId id="256" r:id="rId47"/>
    <p:sldId id="338" r:id="rId48"/>
    <p:sldId id="298" r:id="rId49"/>
    <p:sldId id="361" r:id="rId50"/>
    <p:sldId id="311" r:id="rId51"/>
    <p:sldId id="374" r:id="rId52"/>
    <p:sldId id="297" r:id="rId53"/>
    <p:sldId id="312" r:id="rId54"/>
    <p:sldId id="381" r:id="rId55"/>
    <p:sldId id="372" r:id="rId56"/>
    <p:sldId id="289" r:id="rId57"/>
    <p:sldId id="296" r:id="rId58"/>
    <p:sldId id="373" r:id="rId59"/>
    <p:sldId id="362" r:id="rId60"/>
    <p:sldId id="364" r:id="rId61"/>
    <p:sldId id="291" r:id="rId62"/>
    <p:sldId id="327" r:id="rId63"/>
    <p:sldId id="310" r:id="rId64"/>
    <p:sldId id="260" r:id="rId65"/>
    <p:sldId id="290" r:id="rId66"/>
    <p:sldId id="292" r:id="rId67"/>
    <p:sldId id="293" r:id="rId68"/>
    <p:sldId id="356" r:id="rId69"/>
    <p:sldId id="357" r:id="rId70"/>
    <p:sldId id="262" r:id="rId71"/>
    <p:sldId id="263" r:id="rId72"/>
    <p:sldId id="294" r:id="rId73"/>
    <p:sldId id="305" r:id="rId74"/>
    <p:sldId id="382" r:id="rId75"/>
    <p:sldId id="376" r:id="rId76"/>
    <p:sldId id="383" r:id="rId77"/>
    <p:sldId id="377" r:id="rId78"/>
    <p:sldId id="365" r:id="rId79"/>
    <p:sldId id="334" r:id="rId80"/>
    <p:sldId id="303" r:id="rId81"/>
    <p:sldId id="366" r:id="rId82"/>
    <p:sldId id="367" r:id="rId83"/>
    <p:sldId id="384"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7" autoAdjust="0"/>
    <p:restoredTop sz="93969" autoAdjust="0"/>
  </p:normalViewPr>
  <p:slideViewPr>
    <p:cSldViewPr snapToGrid="0">
      <p:cViewPr varScale="1">
        <p:scale>
          <a:sx n="69" d="100"/>
          <a:sy n="69" d="100"/>
        </p:scale>
        <p:origin x="77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microsoft.com/office/2016/11/relationships/changesInfo" Target="changesInfos/changesInfo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hua Lindberg" userId="7a09489b-c487-4f41-9ac1-f8a001a6c2e2" providerId="ADAL" clId="{76126872-B877-46BF-9AB0-B3BA03E99DB2}"/>
    <pc:docChg chg="undo custSel addSld delSld modSld sldOrd">
      <pc:chgData name="Joshua Lindberg" userId="7a09489b-c487-4f41-9ac1-f8a001a6c2e2" providerId="ADAL" clId="{76126872-B877-46BF-9AB0-B3BA03E99DB2}" dt="2026-06-10T13:16:38.358" v="93" actId="47"/>
      <pc:docMkLst>
        <pc:docMk/>
      </pc:docMkLst>
      <pc:sldChg chg="modSp mod">
        <pc:chgData name="Joshua Lindberg" userId="7a09489b-c487-4f41-9ac1-f8a001a6c2e2" providerId="ADAL" clId="{76126872-B877-46BF-9AB0-B3BA03E99DB2}" dt="2026-06-06T18:40:39.529" v="1" actId="2711"/>
        <pc:sldMkLst>
          <pc:docMk/>
          <pc:sldMk cId="1528961323" sldId="282"/>
        </pc:sldMkLst>
        <pc:spChg chg="mod">
          <ac:chgData name="Joshua Lindberg" userId="7a09489b-c487-4f41-9ac1-f8a001a6c2e2" providerId="ADAL" clId="{76126872-B877-46BF-9AB0-B3BA03E99DB2}" dt="2026-06-06T18:40:39.529" v="1" actId="2711"/>
          <ac:spMkLst>
            <pc:docMk/>
            <pc:sldMk cId="1528961323" sldId="282"/>
            <ac:spMk id="3" creationId="{E67B781C-331D-DDC7-C3A0-6A3FD5DE52A5}"/>
          </ac:spMkLst>
        </pc:spChg>
      </pc:sldChg>
      <pc:sldChg chg="ord">
        <pc:chgData name="Joshua Lindberg" userId="7a09489b-c487-4f41-9ac1-f8a001a6c2e2" providerId="ADAL" clId="{76126872-B877-46BF-9AB0-B3BA03E99DB2}" dt="2026-06-07T18:04:52.967" v="71" actId="20578"/>
        <pc:sldMkLst>
          <pc:docMk/>
          <pc:sldMk cId="431194890" sldId="299"/>
        </pc:sldMkLst>
      </pc:sldChg>
      <pc:sldChg chg="modSp mod">
        <pc:chgData name="Joshua Lindberg" userId="7a09489b-c487-4f41-9ac1-f8a001a6c2e2" providerId="ADAL" clId="{76126872-B877-46BF-9AB0-B3BA03E99DB2}" dt="2026-06-07T18:04:56.782" v="84" actId="20577"/>
        <pc:sldMkLst>
          <pc:docMk/>
          <pc:sldMk cId="1496826585" sldId="313"/>
        </pc:sldMkLst>
        <pc:spChg chg="mod">
          <ac:chgData name="Joshua Lindberg" userId="7a09489b-c487-4f41-9ac1-f8a001a6c2e2" providerId="ADAL" clId="{76126872-B877-46BF-9AB0-B3BA03E99DB2}" dt="2026-06-07T18:04:56.782" v="84" actId="20577"/>
          <ac:spMkLst>
            <pc:docMk/>
            <pc:sldMk cId="1496826585" sldId="313"/>
            <ac:spMk id="5" creationId="{36C28FCE-AF8B-15CF-BD01-DF11626CEC08}"/>
          </ac:spMkLst>
        </pc:spChg>
      </pc:sldChg>
      <pc:sldChg chg="modSp add del mod">
        <pc:chgData name="Joshua Lindberg" userId="7a09489b-c487-4f41-9ac1-f8a001a6c2e2" providerId="ADAL" clId="{76126872-B877-46BF-9AB0-B3BA03E99DB2}" dt="2026-06-07T18:05:00.676" v="92" actId="20577"/>
        <pc:sldMkLst>
          <pc:docMk/>
          <pc:sldMk cId="3130358753" sldId="328"/>
        </pc:sldMkLst>
        <pc:spChg chg="mod">
          <ac:chgData name="Joshua Lindberg" userId="7a09489b-c487-4f41-9ac1-f8a001a6c2e2" providerId="ADAL" clId="{76126872-B877-46BF-9AB0-B3BA03E99DB2}" dt="2026-06-07T18:05:00.676" v="92" actId="20577"/>
          <ac:spMkLst>
            <pc:docMk/>
            <pc:sldMk cId="3130358753" sldId="328"/>
            <ac:spMk id="3" creationId="{5981D463-45B8-1FE1-0BE5-79DFB97E6270}"/>
          </ac:spMkLst>
        </pc:spChg>
        <pc:spChg chg="mod">
          <ac:chgData name="Joshua Lindberg" userId="7a09489b-c487-4f41-9ac1-f8a001a6c2e2" providerId="ADAL" clId="{76126872-B877-46BF-9AB0-B3BA03E99DB2}" dt="2026-06-07T17:39:35.936" v="12" actId="20577"/>
          <ac:spMkLst>
            <pc:docMk/>
            <pc:sldMk cId="3130358753" sldId="328"/>
            <ac:spMk id="5" creationId="{8B96891C-3BBC-2F8A-04CC-68933B27750F}"/>
          </ac:spMkLst>
        </pc:spChg>
      </pc:sldChg>
      <pc:sldChg chg="modSp mod">
        <pc:chgData name="Joshua Lindberg" userId="7a09489b-c487-4f41-9ac1-f8a001a6c2e2" providerId="ADAL" clId="{76126872-B877-46BF-9AB0-B3BA03E99DB2}" dt="2026-06-06T18:40:32.668" v="0" actId="2711"/>
        <pc:sldMkLst>
          <pc:docMk/>
          <pc:sldMk cId="3529398326" sldId="336"/>
        </pc:sldMkLst>
        <pc:spChg chg="mod">
          <ac:chgData name="Joshua Lindberg" userId="7a09489b-c487-4f41-9ac1-f8a001a6c2e2" providerId="ADAL" clId="{76126872-B877-46BF-9AB0-B3BA03E99DB2}" dt="2026-06-06T18:40:32.668" v="0" actId="2711"/>
          <ac:spMkLst>
            <pc:docMk/>
            <pc:sldMk cId="3529398326" sldId="336"/>
            <ac:spMk id="2" creationId="{C853AEC1-26C9-282D-B88C-D578AA18BAFB}"/>
          </ac:spMkLst>
        </pc:spChg>
      </pc:sldChg>
      <pc:sldChg chg="modSp mod">
        <pc:chgData name="Joshua Lindberg" userId="7a09489b-c487-4f41-9ac1-f8a001a6c2e2" providerId="ADAL" clId="{76126872-B877-46BF-9AB0-B3BA03E99DB2}" dt="2026-06-06T18:40:50.545" v="2" actId="2711"/>
        <pc:sldMkLst>
          <pc:docMk/>
          <pc:sldMk cId="2205651876" sldId="370"/>
        </pc:sldMkLst>
        <pc:spChg chg="mod">
          <ac:chgData name="Joshua Lindberg" userId="7a09489b-c487-4f41-9ac1-f8a001a6c2e2" providerId="ADAL" clId="{76126872-B877-46BF-9AB0-B3BA03E99DB2}" dt="2026-06-06T18:40:50.545" v="2" actId="2711"/>
          <ac:spMkLst>
            <pc:docMk/>
            <pc:sldMk cId="2205651876" sldId="370"/>
            <ac:spMk id="3" creationId="{28E535EC-CD7F-294F-6C56-AED72C533B68}"/>
          </ac:spMkLst>
        </pc:spChg>
      </pc:sldChg>
      <pc:sldChg chg="modSp mod">
        <pc:chgData name="Joshua Lindberg" userId="7a09489b-c487-4f41-9ac1-f8a001a6c2e2" providerId="ADAL" clId="{76126872-B877-46BF-9AB0-B3BA03E99DB2}" dt="2026-06-06T18:41:26.097" v="4" actId="2711"/>
        <pc:sldMkLst>
          <pc:docMk/>
          <pc:sldMk cId="713012250" sldId="372"/>
        </pc:sldMkLst>
        <pc:spChg chg="mod">
          <ac:chgData name="Joshua Lindberg" userId="7a09489b-c487-4f41-9ac1-f8a001a6c2e2" providerId="ADAL" clId="{76126872-B877-46BF-9AB0-B3BA03E99DB2}" dt="2026-06-06T18:41:26.097" v="4" actId="2711"/>
          <ac:spMkLst>
            <pc:docMk/>
            <pc:sldMk cId="713012250" sldId="372"/>
            <ac:spMk id="8" creationId="{E7180012-73A9-0F2C-2162-1FACB32C4BDD}"/>
          </ac:spMkLst>
        </pc:spChg>
      </pc:sldChg>
      <pc:sldChg chg="ord">
        <pc:chgData name="Joshua Lindberg" userId="7a09489b-c487-4f41-9ac1-f8a001a6c2e2" providerId="ADAL" clId="{76126872-B877-46BF-9AB0-B3BA03E99DB2}" dt="2026-06-07T18:04:53.113" v="72" actId="20578"/>
        <pc:sldMkLst>
          <pc:docMk/>
          <pc:sldMk cId="1560012519" sldId="378"/>
        </pc:sldMkLst>
      </pc:sldChg>
      <pc:sldChg chg="modSp mod ord">
        <pc:chgData name="Joshua Lindberg" userId="7a09489b-c487-4f41-9ac1-f8a001a6c2e2" providerId="ADAL" clId="{76126872-B877-46BF-9AB0-B3BA03E99DB2}" dt="2026-06-07T18:04:56.569" v="83" actId="20577"/>
        <pc:sldMkLst>
          <pc:docMk/>
          <pc:sldMk cId="3052586621" sldId="379"/>
        </pc:sldMkLst>
        <pc:spChg chg="mod">
          <ac:chgData name="Joshua Lindberg" userId="7a09489b-c487-4f41-9ac1-f8a001a6c2e2" providerId="ADAL" clId="{76126872-B877-46BF-9AB0-B3BA03E99DB2}" dt="2026-06-07T18:04:56.569" v="83" actId="20577"/>
          <ac:spMkLst>
            <pc:docMk/>
            <pc:sldMk cId="3052586621" sldId="379"/>
            <ac:spMk id="5" creationId="{6B868323-0738-3DFA-F4C1-76AF9EA7CFD0}"/>
          </ac:spMkLst>
        </pc:spChg>
      </pc:sldChg>
      <pc:sldChg chg="modSp mod">
        <pc:chgData name="Joshua Lindberg" userId="7a09489b-c487-4f41-9ac1-f8a001a6c2e2" providerId="ADAL" clId="{76126872-B877-46BF-9AB0-B3BA03E99DB2}" dt="2026-06-06T18:41:14.238" v="3" actId="2711"/>
        <pc:sldMkLst>
          <pc:docMk/>
          <pc:sldMk cId="3926457198" sldId="381"/>
        </pc:sldMkLst>
        <pc:spChg chg="mod">
          <ac:chgData name="Joshua Lindberg" userId="7a09489b-c487-4f41-9ac1-f8a001a6c2e2" providerId="ADAL" clId="{76126872-B877-46BF-9AB0-B3BA03E99DB2}" dt="2026-06-06T18:41:14.238" v="3" actId="2711"/>
          <ac:spMkLst>
            <pc:docMk/>
            <pc:sldMk cId="3926457198" sldId="381"/>
            <ac:spMk id="2" creationId="{C89E3BE8-9FB9-6128-1B85-3564672EC233}"/>
          </ac:spMkLst>
        </pc:spChg>
      </pc:sldChg>
      <pc:sldChg chg="del">
        <pc:chgData name="Joshua Lindberg" userId="7a09489b-c487-4f41-9ac1-f8a001a6c2e2" providerId="ADAL" clId="{76126872-B877-46BF-9AB0-B3BA03E99DB2}" dt="2026-06-10T13:16:38.358" v="93" actId="47"/>
        <pc:sldMkLst>
          <pc:docMk/>
          <pc:sldMk cId="882768803" sldId="385"/>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18/5/colors/Iconchunking_neutralbg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a:alpha val="0"/>
      </a:schemeClr>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A3AB32-6F2D-4606-88A8-C1050D47F5FF}" type="doc">
      <dgm:prSet loTypeId="urn:microsoft.com/office/officeart/2018/2/layout/IconVerticalSolidList" loCatId="icon" qsTypeId="urn:microsoft.com/office/officeart/2005/8/quickstyle/simple1" qsCatId="simple" csTypeId="urn:microsoft.com/office/officeart/2018/5/colors/Iconchunking_neutralbg_accent5_2" csCatId="accent5" phldr="1"/>
      <dgm:spPr/>
      <dgm:t>
        <a:bodyPr/>
        <a:lstStyle/>
        <a:p>
          <a:endParaRPr lang="en-US"/>
        </a:p>
      </dgm:t>
    </dgm:pt>
    <dgm:pt modelId="{E8D5070A-C435-433D-A9E4-FCD60851B1B2}">
      <dgm:prSet/>
      <dgm:spPr/>
      <dgm:t>
        <a:bodyPr/>
        <a:lstStyle/>
        <a:p>
          <a:pPr>
            <a:lnSpc>
              <a:spcPct val="100000"/>
            </a:lnSpc>
          </a:pPr>
          <a:r>
            <a:rPr lang="en-US" dirty="0">
              <a:latin typeface="Times New Roman" panose="02020603050405020304" pitchFamily="18" charset="0"/>
              <a:cs typeface="Times New Roman" panose="02020603050405020304" pitchFamily="18" charset="0"/>
            </a:rPr>
            <a:t>In the moment of baptism, did </a:t>
          </a:r>
          <a:r>
            <a:rPr lang="en-US" b="1" dirty="0">
              <a:latin typeface="Times New Roman" panose="02020603050405020304" pitchFamily="18" charset="0"/>
              <a:cs typeface="Times New Roman" panose="02020603050405020304" pitchFamily="18" charset="0"/>
            </a:rPr>
            <a:t>you</a:t>
          </a:r>
          <a:r>
            <a:rPr lang="en-US" dirty="0">
              <a:latin typeface="Times New Roman" panose="02020603050405020304" pitchFamily="18" charset="0"/>
              <a:cs typeface="Times New Roman" panose="02020603050405020304" pitchFamily="18" charset="0"/>
            </a:rPr>
            <a:t> entrust yourself to God, believing He was doing something spiritually for you that you could not do for yourself? </a:t>
          </a:r>
        </a:p>
      </dgm:t>
    </dgm:pt>
    <dgm:pt modelId="{A91AD7BC-72ED-4D96-866F-F54DCE9B4A2D}" type="parTrans" cxnId="{173CC0FD-D359-46F1-8BCF-EEB2D35D0910}">
      <dgm:prSet/>
      <dgm:spPr/>
      <dgm:t>
        <a:bodyPr/>
        <a:lstStyle/>
        <a:p>
          <a:endParaRPr lang="en-US"/>
        </a:p>
      </dgm:t>
    </dgm:pt>
    <dgm:pt modelId="{85F1B6C3-15A7-455C-9103-449F36CFF041}" type="sibTrans" cxnId="{173CC0FD-D359-46F1-8BCF-EEB2D35D0910}">
      <dgm:prSet/>
      <dgm:spPr/>
      <dgm:t>
        <a:bodyPr/>
        <a:lstStyle/>
        <a:p>
          <a:endParaRPr lang="en-US"/>
        </a:p>
      </dgm:t>
    </dgm:pt>
    <dgm:pt modelId="{05019F73-E890-4C23-9B59-59B678F3C2BC}">
      <dgm:prSet/>
      <dgm:spPr/>
      <dgm:t>
        <a:bodyPr/>
        <a:lstStyle/>
        <a:p>
          <a:pPr>
            <a:lnSpc>
              <a:spcPct val="100000"/>
            </a:lnSpc>
          </a:pPr>
          <a:r>
            <a:rPr lang="en-US" dirty="0">
              <a:latin typeface="Times New Roman" panose="02020603050405020304" pitchFamily="18" charset="0"/>
              <a:cs typeface="Times New Roman" panose="02020603050405020304" pitchFamily="18" charset="0"/>
            </a:rPr>
            <a:t>If the answer is no, or you are uncertain, have no shame in seeking to obey the biblical pattern of baptism "for (unto) the forgiveness of sins" (Acts 2:38)</a:t>
          </a:r>
        </a:p>
      </dgm:t>
    </dgm:pt>
    <dgm:pt modelId="{F18672F1-2DD1-459D-BB12-A936AD1C0CA9}" type="parTrans" cxnId="{2D2E7B71-0347-45F4-9F45-CAA604B54FFB}">
      <dgm:prSet/>
      <dgm:spPr/>
      <dgm:t>
        <a:bodyPr/>
        <a:lstStyle/>
        <a:p>
          <a:endParaRPr lang="en-US"/>
        </a:p>
      </dgm:t>
    </dgm:pt>
    <dgm:pt modelId="{899854F2-EFC6-4B30-9172-B7A72A590ABD}" type="sibTrans" cxnId="{2D2E7B71-0347-45F4-9F45-CAA604B54FFB}">
      <dgm:prSet/>
      <dgm:spPr/>
      <dgm:t>
        <a:bodyPr/>
        <a:lstStyle/>
        <a:p>
          <a:endParaRPr lang="en-US"/>
        </a:p>
      </dgm:t>
    </dgm:pt>
    <dgm:pt modelId="{3BCA18F7-ADE5-4D37-A6B7-B6C76C8C5379}">
      <dgm:prSet/>
      <dgm:spPr/>
      <dgm:t>
        <a:bodyPr/>
        <a:lstStyle/>
        <a:p>
          <a:pPr>
            <a:lnSpc>
              <a:spcPct val="100000"/>
            </a:lnSpc>
          </a:pPr>
          <a:r>
            <a:rPr lang="en-US" dirty="0">
              <a:latin typeface="Times New Roman" panose="02020603050405020304" pitchFamily="18" charset="0"/>
              <a:cs typeface="Times New Roman" panose="02020603050405020304" pitchFamily="18" charset="0"/>
            </a:rPr>
            <a:t>Be baptized with a clear and Godward heart, calling out to God with trust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that He will act in that moment to unite you with Christ— and He will.</a:t>
          </a:r>
        </a:p>
      </dgm:t>
    </dgm:pt>
    <dgm:pt modelId="{5B079AF1-8969-4993-B66B-59125550F9C9}" type="parTrans" cxnId="{F491CEE7-2F14-41D2-B490-44222310E498}">
      <dgm:prSet/>
      <dgm:spPr/>
      <dgm:t>
        <a:bodyPr/>
        <a:lstStyle/>
        <a:p>
          <a:endParaRPr lang="en-US"/>
        </a:p>
      </dgm:t>
    </dgm:pt>
    <dgm:pt modelId="{342FFCB3-90C9-4AAE-A869-B67C15E30BC7}" type="sibTrans" cxnId="{F491CEE7-2F14-41D2-B490-44222310E498}">
      <dgm:prSet/>
      <dgm:spPr/>
      <dgm:t>
        <a:bodyPr/>
        <a:lstStyle/>
        <a:p>
          <a:endParaRPr lang="en-US"/>
        </a:p>
      </dgm:t>
    </dgm:pt>
    <dgm:pt modelId="{7768790F-E6DD-4763-A2BC-F427C2A8B745}" type="pres">
      <dgm:prSet presAssocID="{1CA3AB32-6F2D-4606-88A8-C1050D47F5FF}" presName="root" presStyleCnt="0">
        <dgm:presLayoutVars>
          <dgm:dir/>
          <dgm:resizeHandles val="exact"/>
        </dgm:presLayoutVars>
      </dgm:prSet>
      <dgm:spPr/>
    </dgm:pt>
    <dgm:pt modelId="{206EC326-8151-4BE1-A88A-BB6B0A8A65A9}" type="pres">
      <dgm:prSet presAssocID="{E8D5070A-C435-433D-A9E4-FCD60851B1B2}" presName="compNode" presStyleCnt="0"/>
      <dgm:spPr/>
    </dgm:pt>
    <dgm:pt modelId="{D598E98A-D7DE-4B62-9F47-3F07B20BE501}" type="pres">
      <dgm:prSet presAssocID="{E8D5070A-C435-433D-A9E4-FCD60851B1B2}" presName="bgRect" presStyleLbl="bgShp" presStyleIdx="0" presStyleCnt="3"/>
      <dgm:spPr/>
    </dgm:pt>
    <dgm:pt modelId="{DBD0B4DA-F9A9-478F-8D7D-63C7A2DCBA6D}" type="pres">
      <dgm:prSet presAssocID="{E8D5070A-C435-433D-A9E4-FCD60851B1B2}"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rayer Candle"/>
        </a:ext>
      </dgm:extLst>
    </dgm:pt>
    <dgm:pt modelId="{AF1FC3F6-950F-4C82-8808-B714D682DCAD}" type="pres">
      <dgm:prSet presAssocID="{E8D5070A-C435-433D-A9E4-FCD60851B1B2}" presName="spaceRect" presStyleCnt="0"/>
      <dgm:spPr/>
    </dgm:pt>
    <dgm:pt modelId="{366E0AE4-EFFB-41AF-91DF-68E3417875B3}" type="pres">
      <dgm:prSet presAssocID="{E8D5070A-C435-433D-A9E4-FCD60851B1B2}" presName="parTx" presStyleLbl="revTx" presStyleIdx="0" presStyleCnt="3">
        <dgm:presLayoutVars>
          <dgm:chMax val="0"/>
          <dgm:chPref val="0"/>
        </dgm:presLayoutVars>
      </dgm:prSet>
      <dgm:spPr/>
    </dgm:pt>
    <dgm:pt modelId="{2CFF1441-B61E-4331-9676-F5EABF9A94E4}" type="pres">
      <dgm:prSet presAssocID="{85F1B6C3-15A7-455C-9103-449F36CFF041}" presName="sibTrans" presStyleCnt="0"/>
      <dgm:spPr/>
    </dgm:pt>
    <dgm:pt modelId="{F78B31C7-131E-4469-B235-8D1FA69BB0B3}" type="pres">
      <dgm:prSet presAssocID="{05019F73-E890-4C23-9B59-59B678F3C2BC}" presName="compNode" presStyleCnt="0"/>
      <dgm:spPr/>
    </dgm:pt>
    <dgm:pt modelId="{3FE788E6-C32C-4B6D-92AA-AD032EB4009A}" type="pres">
      <dgm:prSet presAssocID="{05019F73-E890-4C23-9B59-59B678F3C2BC}" presName="bgRect" presStyleLbl="bgShp" presStyleIdx="1" presStyleCnt="3"/>
      <dgm:spPr/>
    </dgm:pt>
    <dgm:pt modelId="{122AA316-649E-4B7F-A50C-4891C8D14EFA}" type="pres">
      <dgm:prSet presAssocID="{05019F73-E890-4C23-9B59-59B678F3C2B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onfused Person"/>
        </a:ext>
      </dgm:extLst>
    </dgm:pt>
    <dgm:pt modelId="{1532994B-0E00-4B98-A00D-D046D40D7C55}" type="pres">
      <dgm:prSet presAssocID="{05019F73-E890-4C23-9B59-59B678F3C2BC}" presName="spaceRect" presStyleCnt="0"/>
      <dgm:spPr/>
    </dgm:pt>
    <dgm:pt modelId="{AB42B674-F47D-416B-9FF0-52DE6F6FC2E0}" type="pres">
      <dgm:prSet presAssocID="{05019F73-E890-4C23-9B59-59B678F3C2BC}" presName="parTx" presStyleLbl="revTx" presStyleIdx="1" presStyleCnt="3">
        <dgm:presLayoutVars>
          <dgm:chMax val="0"/>
          <dgm:chPref val="0"/>
        </dgm:presLayoutVars>
      </dgm:prSet>
      <dgm:spPr/>
    </dgm:pt>
    <dgm:pt modelId="{97D11639-DB21-4BD9-B047-2310FA5EACE8}" type="pres">
      <dgm:prSet presAssocID="{899854F2-EFC6-4B30-9172-B7A72A590ABD}" presName="sibTrans" presStyleCnt="0"/>
      <dgm:spPr/>
    </dgm:pt>
    <dgm:pt modelId="{239932D4-53F4-4D93-9617-F59722C374BA}" type="pres">
      <dgm:prSet presAssocID="{3BCA18F7-ADE5-4D37-A6B7-B6C76C8C5379}" presName="compNode" presStyleCnt="0"/>
      <dgm:spPr/>
    </dgm:pt>
    <dgm:pt modelId="{8C5FBD75-0A03-46DF-A160-4D9C5DD6F06C}" type="pres">
      <dgm:prSet presAssocID="{3BCA18F7-ADE5-4D37-A6B7-B6C76C8C5379}" presName="bgRect" presStyleLbl="bgShp" presStyleIdx="2" presStyleCnt="3"/>
      <dgm:spPr/>
    </dgm:pt>
    <dgm:pt modelId="{8317B618-6000-41B8-BAC9-1FAB7EF90E89}" type="pres">
      <dgm:prSet presAssocID="{3BCA18F7-ADE5-4D37-A6B7-B6C76C8C537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eart Lock"/>
        </a:ext>
      </dgm:extLst>
    </dgm:pt>
    <dgm:pt modelId="{E020A2A5-FB52-448E-8759-D380B2E17017}" type="pres">
      <dgm:prSet presAssocID="{3BCA18F7-ADE5-4D37-A6B7-B6C76C8C5379}" presName="spaceRect" presStyleCnt="0"/>
      <dgm:spPr/>
    </dgm:pt>
    <dgm:pt modelId="{AFB44030-E2B2-4593-A0EB-57EE56EEDB5A}" type="pres">
      <dgm:prSet presAssocID="{3BCA18F7-ADE5-4D37-A6B7-B6C76C8C5379}" presName="parTx" presStyleLbl="revTx" presStyleIdx="2" presStyleCnt="3">
        <dgm:presLayoutVars>
          <dgm:chMax val="0"/>
          <dgm:chPref val="0"/>
        </dgm:presLayoutVars>
      </dgm:prSet>
      <dgm:spPr/>
    </dgm:pt>
  </dgm:ptLst>
  <dgm:cxnLst>
    <dgm:cxn modelId="{07FC8603-9CB3-4E6B-81A4-02507EF5D24B}" type="presOf" srcId="{E8D5070A-C435-433D-A9E4-FCD60851B1B2}" destId="{366E0AE4-EFFB-41AF-91DF-68E3417875B3}" srcOrd="0" destOrd="0" presId="urn:microsoft.com/office/officeart/2018/2/layout/IconVerticalSolidList"/>
    <dgm:cxn modelId="{A0DC992F-0E79-4FF9-8A7D-4934CD354412}" type="presOf" srcId="{1CA3AB32-6F2D-4606-88A8-C1050D47F5FF}" destId="{7768790F-E6DD-4763-A2BC-F427C2A8B745}" srcOrd="0" destOrd="0" presId="urn:microsoft.com/office/officeart/2018/2/layout/IconVerticalSolidList"/>
    <dgm:cxn modelId="{2D2E7B71-0347-45F4-9F45-CAA604B54FFB}" srcId="{1CA3AB32-6F2D-4606-88A8-C1050D47F5FF}" destId="{05019F73-E890-4C23-9B59-59B678F3C2BC}" srcOrd="1" destOrd="0" parTransId="{F18672F1-2DD1-459D-BB12-A936AD1C0CA9}" sibTransId="{899854F2-EFC6-4B30-9172-B7A72A590ABD}"/>
    <dgm:cxn modelId="{68DF7FC5-BDD0-4649-A4B2-D4E71839C37D}" type="presOf" srcId="{3BCA18F7-ADE5-4D37-A6B7-B6C76C8C5379}" destId="{AFB44030-E2B2-4593-A0EB-57EE56EEDB5A}" srcOrd="0" destOrd="0" presId="urn:microsoft.com/office/officeart/2018/2/layout/IconVerticalSolidList"/>
    <dgm:cxn modelId="{F491CEE7-2F14-41D2-B490-44222310E498}" srcId="{1CA3AB32-6F2D-4606-88A8-C1050D47F5FF}" destId="{3BCA18F7-ADE5-4D37-A6B7-B6C76C8C5379}" srcOrd="2" destOrd="0" parTransId="{5B079AF1-8969-4993-B66B-59125550F9C9}" sibTransId="{342FFCB3-90C9-4AAE-A869-B67C15E30BC7}"/>
    <dgm:cxn modelId="{331B85EC-3A6A-49F3-9C4E-EBFB2A20E577}" type="presOf" srcId="{05019F73-E890-4C23-9B59-59B678F3C2BC}" destId="{AB42B674-F47D-416B-9FF0-52DE6F6FC2E0}" srcOrd="0" destOrd="0" presId="urn:microsoft.com/office/officeart/2018/2/layout/IconVerticalSolidList"/>
    <dgm:cxn modelId="{173CC0FD-D359-46F1-8BCF-EEB2D35D0910}" srcId="{1CA3AB32-6F2D-4606-88A8-C1050D47F5FF}" destId="{E8D5070A-C435-433D-A9E4-FCD60851B1B2}" srcOrd="0" destOrd="0" parTransId="{A91AD7BC-72ED-4D96-866F-F54DCE9B4A2D}" sibTransId="{85F1B6C3-15A7-455C-9103-449F36CFF041}"/>
    <dgm:cxn modelId="{0DE34F07-B1F5-462B-AD72-523C002166A8}" type="presParOf" srcId="{7768790F-E6DD-4763-A2BC-F427C2A8B745}" destId="{206EC326-8151-4BE1-A88A-BB6B0A8A65A9}" srcOrd="0" destOrd="0" presId="urn:microsoft.com/office/officeart/2018/2/layout/IconVerticalSolidList"/>
    <dgm:cxn modelId="{0BDAC0AE-9449-4D13-9057-A1B8688964C2}" type="presParOf" srcId="{206EC326-8151-4BE1-A88A-BB6B0A8A65A9}" destId="{D598E98A-D7DE-4B62-9F47-3F07B20BE501}" srcOrd="0" destOrd="0" presId="urn:microsoft.com/office/officeart/2018/2/layout/IconVerticalSolidList"/>
    <dgm:cxn modelId="{C93F5926-8D5E-4A74-842D-B4F3B7D67B8E}" type="presParOf" srcId="{206EC326-8151-4BE1-A88A-BB6B0A8A65A9}" destId="{DBD0B4DA-F9A9-478F-8D7D-63C7A2DCBA6D}" srcOrd="1" destOrd="0" presId="urn:microsoft.com/office/officeart/2018/2/layout/IconVerticalSolidList"/>
    <dgm:cxn modelId="{C999C7A1-83EF-4D9E-ACC1-C459E09FE77D}" type="presParOf" srcId="{206EC326-8151-4BE1-A88A-BB6B0A8A65A9}" destId="{AF1FC3F6-950F-4C82-8808-B714D682DCAD}" srcOrd="2" destOrd="0" presId="urn:microsoft.com/office/officeart/2018/2/layout/IconVerticalSolidList"/>
    <dgm:cxn modelId="{A5EB24A4-5735-419A-8890-F78028189FE1}" type="presParOf" srcId="{206EC326-8151-4BE1-A88A-BB6B0A8A65A9}" destId="{366E0AE4-EFFB-41AF-91DF-68E3417875B3}" srcOrd="3" destOrd="0" presId="urn:microsoft.com/office/officeart/2018/2/layout/IconVerticalSolidList"/>
    <dgm:cxn modelId="{C78B4C2F-43C5-4CB6-8594-8C1595375CE0}" type="presParOf" srcId="{7768790F-E6DD-4763-A2BC-F427C2A8B745}" destId="{2CFF1441-B61E-4331-9676-F5EABF9A94E4}" srcOrd="1" destOrd="0" presId="urn:microsoft.com/office/officeart/2018/2/layout/IconVerticalSolidList"/>
    <dgm:cxn modelId="{B83B67BC-3164-44A4-8A89-DC4B6262820C}" type="presParOf" srcId="{7768790F-E6DD-4763-A2BC-F427C2A8B745}" destId="{F78B31C7-131E-4469-B235-8D1FA69BB0B3}" srcOrd="2" destOrd="0" presId="urn:microsoft.com/office/officeart/2018/2/layout/IconVerticalSolidList"/>
    <dgm:cxn modelId="{15C82BE9-6175-40DE-935C-50037E7CACAB}" type="presParOf" srcId="{F78B31C7-131E-4469-B235-8D1FA69BB0B3}" destId="{3FE788E6-C32C-4B6D-92AA-AD032EB4009A}" srcOrd="0" destOrd="0" presId="urn:microsoft.com/office/officeart/2018/2/layout/IconVerticalSolidList"/>
    <dgm:cxn modelId="{3B69F73A-6321-4750-A384-1D4F0B6550FC}" type="presParOf" srcId="{F78B31C7-131E-4469-B235-8D1FA69BB0B3}" destId="{122AA316-649E-4B7F-A50C-4891C8D14EFA}" srcOrd="1" destOrd="0" presId="urn:microsoft.com/office/officeart/2018/2/layout/IconVerticalSolidList"/>
    <dgm:cxn modelId="{DB03D6F8-B9B9-4E6C-852C-1DB41D67F0E9}" type="presParOf" srcId="{F78B31C7-131E-4469-B235-8D1FA69BB0B3}" destId="{1532994B-0E00-4B98-A00D-D046D40D7C55}" srcOrd="2" destOrd="0" presId="urn:microsoft.com/office/officeart/2018/2/layout/IconVerticalSolidList"/>
    <dgm:cxn modelId="{565256D3-444A-4502-A354-0A36014916F5}" type="presParOf" srcId="{F78B31C7-131E-4469-B235-8D1FA69BB0B3}" destId="{AB42B674-F47D-416B-9FF0-52DE6F6FC2E0}" srcOrd="3" destOrd="0" presId="urn:microsoft.com/office/officeart/2018/2/layout/IconVerticalSolidList"/>
    <dgm:cxn modelId="{4BD7FA4A-8668-44B2-AC90-73976AB6E6D1}" type="presParOf" srcId="{7768790F-E6DD-4763-A2BC-F427C2A8B745}" destId="{97D11639-DB21-4BD9-B047-2310FA5EACE8}" srcOrd="3" destOrd="0" presId="urn:microsoft.com/office/officeart/2018/2/layout/IconVerticalSolidList"/>
    <dgm:cxn modelId="{CD0163C9-EE08-4799-B3DC-E1EBA59C42D3}" type="presParOf" srcId="{7768790F-E6DD-4763-A2BC-F427C2A8B745}" destId="{239932D4-53F4-4D93-9617-F59722C374BA}" srcOrd="4" destOrd="0" presId="urn:microsoft.com/office/officeart/2018/2/layout/IconVerticalSolidList"/>
    <dgm:cxn modelId="{357C6063-5627-44F0-A5F8-02584721EAF0}" type="presParOf" srcId="{239932D4-53F4-4D93-9617-F59722C374BA}" destId="{8C5FBD75-0A03-46DF-A160-4D9C5DD6F06C}" srcOrd="0" destOrd="0" presId="urn:microsoft.com/office/officeart/2018/2/layout/IconVerticalSolidList"/>
    <dgm:cxn modelId="{16B91C48-FD9C-400A-B224-5A2A6F320638}" type="presParOf" srcId="{239932D4-53F4-4D93-9617-F59722C374BA}" destId="{8317B618-6000-41B8-BAC9-1FAB7EF90E89}" srcOrd="1" destOrd="0" presId="urn:microsoft.com/office/officeart/2018/2/layout/IconVerticalSolidList"/>
    <dgm:cxn modelId="{D7EEFF3D-6DD2-488C-AD0D-98E13AB4DA11}" type="presParOf" srcId="{239932D4-53F4-4D93-9617-F59722C374BA}" destId="{E020A2A5-FB52-448E-8759-D380B2E17017}" srcOrd="2" destOrd="0" presId="urn:microsoft.com/office/officeart/2018/2/layout/IconVerticalSolidList"/>
    <dgm:cxn modelId="{A073BF51-CCAB-40BB-9715-4592C7E2CE73}" type="presParOf" srcId="{239932D4-53F4-4D93-9617-F59722C374BA}" destId="{AFB44030-E2B2-4593-A0EB-57EE56EEDB5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98E98A-D7DE-4B62-9F47-3F07B20BE501}">
      <dsp:nvSpPr>
        <dsp:cNvPr id="0" name=""/>
        <dsp:cNvSpPr/>
      </dsp:nvSpPr>
      <dsp:spPr>
        <a:xfrm>
          <a:off x="0" y="53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D0B4DA-F9A9-478F-8D7D-63C7A2DCBA6D}">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6E0AE4-EFFB-41AF-91DF-68E3417875B3}">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77900">
            <a:lnSpc>
              <a:spcPct val="100000"/>
            </a:lnSpc>
            <a:spcBef>
              <a:spcPct val="0"/>
            </a:spcBef>
            <a:spcAft>
              <a:spcPct val="35000"/>
            </a:spcAft>
            <a:buNone/>
          </a:pPr>
          <a:r>
            <a:rPr lang="en-US" sz="2200" kern="1200" dirty="0">
              <a:latin typeface="Times New Roman" panose="02020603050405020304" pitchFamily="18" charset="0"/>
              <a:cs typeface="Times New Roman" panose="02020603050405020304" pitchFamily="18" charset="0"/>
            </a:rPr>
            <a:t>In the moment of baptism, did </a:t>
          </a:r>
          <a:r>
            <a:rPr lang="en-US" sz="2200" b="1" kern="1200" dirty="0">
              <a:latin typeface="Times New Roman" panose="02020603050405020304" pitchFamily="18" charset="0"/>
              <a:cs typeface="Times New Roman" panose="02020603050405020304" pitchFamily="18" charset="0"/>
            </a:rPr>
            <a:t>you</a:t>
          </a:r>
          <a:r>
            <a:rPr lang="en-US" sz="2200" kern="1200" dirty="0">
              <a:latin typeface="Times New Roman" panose="02020603050405020304" pitchFamily="18" charset="0"/>
              <a:cs typeface="Times New Roman" panose="02020603050405020304" pitchFamily="18" charset="0"/>
            </a:rPr>
            <a:t> entrust yourself to God, believing He was doing something spiritually for you that you could not do for yourself? </a:t>
          </a:r>
        </a:p>
      </dsp:txBody>
      <dsp:txXfrm>
        <a:off x="1435590" y="531"/>
        <a:ext cx="9080009" cy="1242935"/>
      </dsp:txXfrm>
    </dsp:sp>
    <dsp:sp modelId="{3FE788E6-C32C-4B6D-92AA-AD032EB4009A}">
      <dsp:nvSpPr>
        <dsp:cNvPr id="0" name=""/>
        <dsp:cNvSpPr/>
      </dsp:nvSpPr>
      <dsp:spPr>
        <a:xfrm>
          <a:off x="0" y="155420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2AA316-649E-4B7F-A50C-4891C8D14EFA}">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42B674-F47D-416B-9FF0-52DE6F6FC2E0}">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77900">
            <a:lnSpc>
              <a:spcPct val="100000"/>
            </a:lnSpc>
            <a:spcBef>
              <a:spcPct val="0"/>
            </a:spcBef>
            <a:spcAft>
              <a:spcPct val="35000"/>
            </a:spcAft>
            <a:buNone/>
          </a:pPr>
          <a:r>
            <a:rPr lang="en-US" sz="2200" kern="1200" dirty="0">
              <a:latin typeface="Times New Roman" panose="02020603050405020304" pitchFamily="18" charset="0"/>
              <a:cs typeface="Times New Roman" panose="02020603050405020304" pitchFamily="18" charset="0"/>
            </a:rPr>
            <a:t>If the answer is no, or you are uncertain, have no shame in seeking to obey the biblical pattern of baptism "for (unto) the forgiveness of sins" (Acts 2:38)</a:t>
          </a:r>
        </a:p>
      </dsp:txBody>
      <dsp:txXfrm>
        <a:off x="1435590" y="1554201"/>
        <a:ext cx="9080009" cy="1242935"/>
      </dsp:txXfrm>
    </dsp:sp>
    <dsp:sp modelId="{8C5FBD75-0A03-46DF-A160-4D9C5DD6F06C}">
      <dsp:nvSpPr>
        <dsp:cNvPr id="0" name=""/>
        <dsp:cNvSpPr/>
      </dsp:nvSpPr>
      <dsp:spPr>
        <a:xfrm>
          <a:off x="0" y="3107870"/>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17B618-6000-41B8-BAC9-1FAB7EF90E89}">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B44030-E2B2-4593-A0EB-57EE56EEDB5A}">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77900">
            <a:lnSpc>
              <a:spcPct val="100000"/>
            </a:lnSpc>
            <a:spcBef>
              <a:spcPct val="0"/>
            </a:spcBef>
            <a:spcAft>
              <a:spcPct val="35000"/>
            </a:spcAft>
            <a:buNone/>
          </a:pPr>
          <a:r>
            <a:rPr lang="en-US" sz="2200" kern="1200" dirty="0">
              <a:latin typeface="Times New Roman" panose="02020603050405020304" pitchFamily="18" charset="0"/>
              <a:cs typeface="Times New Roman" panose="02020603050405020304" pitchFamily="18" charset="0"/>
            </a:rPr>
            <a:t>Be baptized with a clear and Godward heart, calling out to God with trust</a:t>
          </a:r>
          <a:br>
            <a:rPr lang="en-US" sz="2200" kern="1200" dirty="0">
              <a:latin typeface="Times New Roman" panose="02020603050405020304" pitchFamily="18" charset="0"/>
              <a:cs typeface="Times New Roman" panose="02020603050405020304" pitchFamily="18" charset="0"/>
            </a:rPr>
          </a:br>
          <a:r>
            <a:rPr lang="en-US" sz="2200" kern="1200" dirty="0">
              <a:latin typeface="Times New Roman" panose="02020603050405020304" pitchFamily="18" charset="0"/>
              <a:cs typeface="Times New Roman" panose="02020603050405020304" pitchFamily="18" charset="0"/>
            </a:rPr>
            <a:t>that He will act in that moment to unite you with Christ— and He will.</a:t>
          </a:r>
        </a:p>
      </dsp:txBody>
      <dsp:txXfrm>
        <a:off x="1435590" y="3107870"/>
        <a:ext cx="9080009" cy="1242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B0DBA-1D34-BF44-9C2B-8522DA71D6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F34224D-36EE-B377-5924-1B71F83C59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56AE66-B609-31AE-9785-480520DBDB89}"/>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5" name="Footer Placeholder 4">
            <a:extLst>
              <a:ext uri="{FF2B5EF4-FFF2-40B4-BE49-F238E27FC236}">
                <a16:creationId xmlns:a16="http://schemas.microsoft.com/office/drawing/2014/main" id="{CA1A3548-8C88-41CA-72B5-62F259B6E0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1047ED-CCDE-0DF5-2F10-A0EFE31CC60C}"/>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779154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75A62-6F9D-2FCD-E68B-DCFE68D5E2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49C1C-2A66-B849-8F9A-656B02943E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480449-3938-073A-E629-A0E7D575DB8C}"/>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5" name="Footer Placeholder 4">
            <a:extLst>
              <a:ext uri="{FF2B5EF4-FFF2-40B4-BE49-F238E27FC236}">
                <a16:creationId xmlns:a16="http://schemas.microsoft.com/office/drawing/2014/main" id="{FA1F777D-CD67-9B2C-8E5A-0F0AAADCE8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08376E-F436-54CD-DA69-922946E702E2}"/>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164070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F6B8F-5914-81BA-B9CE-955C0155B5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5A9623-0309-F732-1FFC-5EDAF4C7AC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C223FA-1121-2AFB-04CB-FF51DC1FB0C8}"/>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5" name="Footer Placeholder 4">
            <a:extLst>
              <a:ext uri="{FF2B5EF4-FFF2-40B4-BE49-F238E27FC236}">
                <a16:creationId xmlns:a16="http://schemas.microsoft.com/office/drawing/2014/main" id="{B46B93F7-7613-084A-CF3E-5A9A53C1EA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0C6CB-ED98-C36A-DD77-0EEC2EDFD09E}"/>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1025289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834B0-02D0-EB04-1ED9-AD88EED250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D14C00-F49A-C0E0-DEBE-68987A85C7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7A352B-D658-0680-CAED-6F8E96C092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328987-5894-5BE9-D87B-F62C7BB473FC}"/>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6" name="Footer Placeholder 5">
            <a:extLst>
              <a:ext uri="{FF2B5EF4-FFF2-40B4-BE49-F238E27FC236}">
                <a16:creationId xmlns:a16="http://schemas.microsoft.com/office/drawing/2014/main" id="{97D85F95-2BBD-B527-5A15-54595FE46B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EBBCC4-84BB-AB24-73CD-778A28A0EDB0}"/>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2441095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08785-6C2E-F563-E8E6-FE35C30B3C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5FBA62-6CC1-7442-C284-A33BC12B92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3EC706-5C59-678B-3B89-8FD08404EA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10F484-B091-1574-236B-5636FE7D15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436999-726E-1CA2-0BFE-88F1241D15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368495-7133-A82A-2D13-142873C8972C}"/>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8" name="Footer Placeholder 7">
            <a:extLst>
              <a:ext uri="{FF2B5EF4-FFF2-40B4-BE49-F238E27FC236}">
                <a16:creationId xmlns:a16="http://schemas.microsoft.com/office/drawing/2014/main" id="{D7CA6F10-7C6F-0C7D-3445-88DCF7FCA7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938195-1D84-B9C6-FFF4-87950133B15C}"/>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652864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A03BC-2E52-38E1-61F5-AB24D7C1F2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514AA6-6D8F-3C9B-565A-3CBA946E2729}"/>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4" name="Footer Placeholder 3">
            <a:extLst>
              <a:ext uri="{FF2B5EF4-FFF2-40B4-BE49-F238E27FC236}">
                <a16:creationId xmlns:a16="http://schemas.microsoft.com/office/drawing/2014/main" id="{8A81D140-9AAE-D505-0D7C-31B8517865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40EE56-A44B-D710-58D7-D840A1E7D2BB}"/>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698120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957531-36EE-485B-85AA-DD12802000A9}"/>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3" name="Footer Placeholder 2">
            <a:extLst>
              <a:ext uri="{FF2B5EF4-FFF2-40B4-BE49-F238E27FC236}">
                <a16:creationId xmlns:a16="http://schemas.microsoft.com/office/drawing/2014/main" id="{CB3C77F7-CEED-CDBC-C33F-60E958AB15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E5E131-7D3E-ABB2-09C6-CE5AA54484AD}"/>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917581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45827-1B32-F565-69DA-EEF6C47DA6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4C44DC-F4F4-0B0B-695B-129AE45033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02A714-E6C9-6122-68EE-644E4C8F87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6B4DF8-D324-310F-48C0-D536876BCC31}"/>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6" name="Footer Placeholder 5">
            <a:extLst>
              <a:ext uri="{FF2B5EF4-FFF2-40B4-BE49-F238E27FC236}">
                <a16:creationId xmlns:a16="http://schemas.microsoft.com/office/drawing/2014/main" id="{B1C20B03-6B03-2DFE-7FAF-96E57279A7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FBB582-77BE-4005-1575-F690DCE41450}"/>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1956893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A656A-6A8E-0C5B-67CB-4DBA090E71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75DF7E-3D18-F696-3F3B-2FB0D7D2CE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99994C-6303-2FE8-DB76-D0DDBFDBE6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1B71DA-0BF8-6119-582C-8F73D82725C6}"/>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6" name="Footer Placeholder 5">
            <a:extLst>
              <a:ext uri="{FF2B5EF4-FFF2-40B4-BE49-F238E27FC236}">
                <a16:creationId xmlns:a16="http://schemas.microsoft.com/office/drawing/2014/main" id="{5E3C0022-9128-2403-5B19-4A74F8E4FF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2C7E4E-9F6B-3073-01F0-A57FF56C5A57}"/>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3573410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018F8-A44F-D4FA-D8E9-805C077262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C1EC5C-A8A5-5AAF-36C0-907FCBA2B5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EC677B-D8C6-08BA-1F2E-E9F941B2D7EA}"/>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5" name="Footer Placeholder 4">
            <a:extLst>
              <a:ext uri="{FF2B5EF4-FFF2-40B4-BE49-F238E27FC236}">
                <a16:creationId xmlns:a16="http://schemas.microsoft.com/office/drawing/2014/main" id="{A19269E9-7068-EB57-9075-32CD61D135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F49B26-E0DD-430F-8007-179F0B311BE3}"/>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68230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A6A929-6E4E-E306-DE8F-3CC80B43CF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F1F184-B931-1DD1-E7A9-2E234C31E1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CF6FB6-298B-25DC-F240-6D07B584361C}"/>
              </a:ext>
            </a:extLst>
          </p:cNvPr>
          <p:cNvSpPr>
            <a:spLocks noGrp="1"/>
          </p:cNvSpPr>
          <p:nvPr>
            <p:ph type="dt" sz="half" idx="10"/>
          </p:nvPr>
        </p:nvSpPr>
        <p:spPr/>
        <p:txBody>
          <a:bodyPr/>
          <a:lstStyle/>
          <a:p>
            <a:fld id="{C4C40139-99EB-461C-B663-F1C94095AB56}" type="datetimeFigureOut">
              <a:rPr lang="en-US" smtClean="0"/>
              <a:t>6/10/2026</a:t>
            </a:fld>
            <a:endParaRPr lang="en-US"/>
          </a:p>
        </p:txBody>
      </p:sp>
      <p:sp>
        <p:nvSpPr>
          <p:cNvPr id="5" name="Footer Placeholder 4">
            <a:extLst>
              <a:ext uri="{FF2B5EF4-FFF2-40B4-BE49-F238E27FC236}">
                <a16:creationId xmlns:a16="http://schemas.microsoft.com/office/drawing/2014/main" id="{2D57ABBE-1C44-AC39-B1C3-E3456D46A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AC861-C0C2-723E-699B-49B523CFADBA}"/>
              </a:ext>
            </a:extLst>
          </p:cNvPr>
          <p:cNvSpPr>
            <a:spLocks noGrp="1"/>
          </p:cNvSpPr>
          <p:nvPr>
            <p:ph type="sldNum" sz="quarter" idx="12"/>
          </p:nvPr>
        </p:nvSpPr>
        <p:spPr/>
        <p:txBody>
          <a:bodyPr/>
          <a:lstStyle/>
          <a:p>
            <a:fld id="{3606741E-A836-404A-BA1D-3AF76AC72A57}" type="slidenum">
              <a:rPr lang="en-US" smtClean="0"/>
              <a:t>‹#›</a:t>
            </a:fld>
            <a:endParaRPr lang="en-US"/>
          </a:p>
        </p:txBody>
      </p:sp>
    </p:spTree>
    <p:extLst>
      <p:ext uri="{BB962C8B-B14F-4D97-AF65-F5344CB8AC3E}">
        <p14:creationId xmlns:p14="http://schemas.microsoft.com/office/powerpoint/2010/main" val="3182993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3324B9-2823-8C6B-D680-41997C9316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28A721-FBB4-68D4-3A61-5A02A9DEED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BECD78-C566-0198-CF2E-150EF566D4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4C40139-99EB-461C-B663-F1C94095AB56}" type="datetimeFigureOut">
              <a:rPr lang="en-US" smtClean="0"/>
              <a:t>6/10/2026</a:t>
            </a:fld>
            <a:endParaRPr lang="en-US"/>
          </a:p>
        </p:txBody>
      </p:sp>
      <p:sp>
        <p:nvSpPr>
          <p:cNvPr id="5" name="Footer Placeholder 4">
            <a:extLst>
              <a:ext uri="{FF2B5EF4-FFF2-40B4-BE49-F238E27FC236}">
                <a16:creationId xmlns:a16="http://schemas.microsoft.com/office/drawing/2014/main" id="{7C5B2DC4-4327-7EBD-617D-8C34ADA001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6965B92-593F-64A8-8838-730BA00DDD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606741E-A836-404A-BA1D-3AF76AC72A57}" type="slidenum">
              <a:rPr lang="en-US" smtClean="0"/>
              <a:t>‹#›</a:t>
            </a:fld>
            <a:endParaRPr lang="en-US"/>
          </a:p>
        </p:txBody>
      </p:sp>
    </p:spTree>
    <p:extLst>
      <p:ext uri="{BB962C8B-B14F-4D97-AF65-F5344CB8AC3E}">
        <p14:creationId xmlns:p14="http://schemas.microsoft.com/office/powerpoint/2010/main" val="3863363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f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16562-4B75-5E9D-3442-71343D451B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1CDA8-735B-2401-B131-238C3FADAFA7}"/>
              </a:ext>
            </a:extLst>
          </p:cNvPr>
          <p:cNvSpPr>
            <a:spLocks noGrp="1"/>
          </p:cNvSpPr>
          <p:nvPr>
            <p:ph type="title"/>
          </p:nvPr>
        </p:nvSpPr>
        <p:spPr>
          <a:xfrm>
            <a:off x="838200" y="2766218"/>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Baptism Series I:</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A Positive Case for Biblical Baptism</a:t>
            </a:r>
          </a:p>
        </p:txBody>
      </p:sp>
    </p:spTree>
    <p:extLst>
      <p:ext uri="{BB962C8B-B14F-4D97-AF65-F5344CB8AC3E}">
        <p14:creationId xmlns:p14="http://schemas.microsoft.com/office/powerpoint/2010/main" val="2546385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D8C00-1BA7-C637-269C-E33E4DE068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B7ED07-11CD-7D2E-2001-D4DF84C4FAC0}"/>
              </a:ext>
            </a:extLst>
          </p:cNvPr>
          <p:cNvSpPr>
            <a:spLocks noGrp="1"/>
          </p:cNvSpPr>
          <p:nvPr>
            <p:ph type="title"/>
          </p:nvPr>
        </p:nvSpPr>
        <p:spPr>
          <a:xfrm>
            <a:off x="838200" y="2766218"/>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Local numbers</a:t>
            </a:r>
          </a:p>
        </p:txBody>
      </p:sp>
    </p:spTree>
    <p:extLst>
      <p:ext uri="{BB962C8B-B14F-4D97-AF65-F5344CB8AC3E}">
        <p14:creationId xmlns:p14="http://schemas.microsoft.com/office/powerpoint/2010/main" val="923624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49D72A-7771-698F-A30B-E1CFB6F8DB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2071" y="-10310"/>
            <a:ext cx="5156146" cy="1136996"/>
          </a:xfrm>
          <a:prstGeom prst="rect">
            <a:avLst/>
          </a:prstGeom>
        </p:spPr>
      </p:pic>
      <p:pic>
        <p:nvPicPr>
          <p:cNvPr id="10" name="Picture 9">
            <a:extLst>
              <a:ext uri="{FF2B5EF4-FFF2-40B4-BE49-F238E27FC236}">
                <a16:creationId xmlns:a16="http://schemas.microsoft.com/office/drawing/2014/main" id="{B63A5776-B5C7-1D4E-2DEB-717459F74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4560" y="1347346"/>
            <a:ext cx="6211167" cy="2029108"/>
          </a:xfrm>
          <a:prstGeom prst="rect">
            <a:avLst/>
          </a:prstGeom>
        </p:spPr>
      </p:pic>
      <p:pic>
        <p:nvPicPr>
          <p:cNvPr id="12" name="Picture 11">
            <a:extLst>
              <a:ext uri="{FF2B5EF4-FFF2-40B4-BE49-F238E27FC236}">
                <a16:creationId xmlns:a16="http://schemas.microsoft.com/office/drawing/2014/main" id="{AA964AB2-AFF3-D90D-2DE4-23412E7678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3613" y="3344836"/>
            <a:ext cx="6192114" cy="1571844"/>
          </a:xfrm>
          <a:prstGeom prst="rect">
            <a:avLst/>
          </a:prstGeom>
        </p:spPr>
      </p:pic>
      <p:pic>
        <p:nvPicPr>
          <p:cNvPr id="14" name="Picture 13">
            <a:extLst>
              <a:ext uri="{FF2B5EF4-FFF2-40B4-BE49-F238E27FC236}">
                <a16:creationId xmlns:a16="http://schemas.microsoft.com/office/drawing/2014/main" id="{A8DC9794-BED0-4F68-D2F6-374259FE38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43613" y="5137340"/>
            <a:ext cx="6201640" cy="1629002"/>
          </a:xfrm>
          <a:prstGeom prst="rect">
            <a:avLst/>
          </a:prstGeom>
        </p:spPr>
      </p:pic>
      <p:pic>
        <p:nvPicPr>
          <p:cNvPr id="16" name="Picture 15">
            <a:extLst>
              <a:ext uri="{FF2B5EF4-FFF2-40B4-BE49-F238E27FC236}">
                <a16:creationId xmlns:a16="http://schemas.microsoft.com/office/drawing/2014/main" id="{DF451D00-FD70-D460-E9A7-5C0F91F92D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1009" y="992050"/>
            <a:ext cx="4277322" cy="323895"/>
          </a:xfrm>
          <a:prstGeom prst="rect">
            <a:avLst/>
          </a:prstGeom>
        </p:spPr>
      </p:pic>
    </p:spTree>
    <p:extLst>
      <p:ext uri="{BB962C8B-B14F-4D97-AF65-F5344CB8AC3E}">
        <p14:creationId xmlns:p14="http://schemas.microsoft.com/office/powerpoint/2010/main" val="2367959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1A15A-6055-9819-8299-04D03556A01C}"/>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23" name="Freeform: Shape 22">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7A3F855-B686-9976-F770-164DDDCC8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952" y="1121693"/>
            <a:ext cx="10462095" cy="5571065"/>
          </a:xfrm>
          <a:prstGeom prst="rect">
            <a:avLst/>
          </a:prstGeom>
          <a:ln>
            <a:noFill/>
          </a:ln>
        </p:spPr>
      </p:pic>
      <p:pic>
        <p:nvPicPr>
          <p:cNvPr id="4" name="Picture 3">
            <a:extLst>
              <a:ext uri="{FF2B5EF4-FFF2-40B4-BE49-F238E27FC236}">
                <a16:creationId xmlns:a16="http://schemas.microsoft.com/office/drawing/2014/main" id="{20E13BD8-AE03-65C4-9B93-E37E1C49D9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879" y="267177"/>
            <a:ext cx="5496692" cy="752580"/>
          </a:xfrm>
          <a:prstGeom prst="rect">
            <a:avLst/>
          </a:prstGeom>
        </p:spPr>
      </p:pic>
    </p:spTree>
    <p:extLst>
      <p:ext uri="{BB962C8B-B14F-4D97-AF65-F5344CB8AC3E}">
        <p14:creationId xmlns:p14="http://schemas.microsoft.com/office/powerpoint/2010/main" val="2927621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868841-E911-4A18-51C7-1578FE8B866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Isosceles Triangle 42">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C50074A-4AE7-C8DB-26A4-D5D2C29F5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6865" y="-1"/>
            <a:ext cx="7999027" cy="7999027"/>
          </a:xfrm>
          <a:prstGeom prst="rect">
            <a:avLst/>
          </a:prstGeom>
          <a:ln>
            <a:noFill/>
          </a:ln>
        </p:spPr>
      </p:pic>
      <p:sp>
        <p:nvSpPr>
          <p:cNvPr id="45" name="Isosceles Triangle 44">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3182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32867-BA77-74AC-3006-66CDC5B61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1B2315-5426-4F68-483E-0476B65945FD}"/>
              </a:ext>
            </a:extLst>
          </p:cNvPr>
          <p:cNvSpPr>
            <a:spLocks noGrp="1"/>
          </p:cNvSpPr>
          <p:nvPr>
            <p:ph type="title"/>
          </p:nvPr>
        </p:nvSpPr>
        <p:spPr>
          <a:xfrm>
            <a:off x="838200" y="2766218"/>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The Algorithm</a:t>
            </a:r>
          </a:p>
        </p:txBody>
      </p:sp>
    </p:spTree>
    <p:extLst>
      <p:ext uri="{BB962C8B-B14F-4D97-AF65-F5344CB8AC3E}">
        <p14:creationId xmlns:p14="http://schemas.microsoft.com/office/powerpoint/2010/main" val="2636699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0AE8241-9AF1-8394-9F28-DA558DB03D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0051" y="-314793"/>
            <a:ext cx="4000313" cy="8649325"/>
          </a:xfrm>
          <a:prstGeom prst="rect">
            <a:avLst/>
          </a:prstGeom>
        </p:spPr>
      </p:pic>
      <p:pic>
        <p:nvPicPr>
          <p:cNvPr id="3" name="Picture 2">
            <a:extLst>
              <a:ext uri="{FF2B5EF4-FFF2-40B4-BE49-F238E27FC236}">
                <a16:creationId xmlns:a16="http://schemas.microsoft.com/office/drawing/2014/main" id="{F62C1618-44FE-4161-9762-12218C87D9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1636" y="-314793"/>
            <a:ext cx="4064214" cy="8787489"/>
          </a:xfrm>
          <a:prstGeom prst="rect">
            <a:avLst/>
          </a:prstGeom>
        </p:spPr>
      </p:pic>
    </p:spTree>
    <p:extLst>
      <p:ext uri="{BB962C8B-B14F-4D97-AF65-F5344CB8AC3E}">
        <p14:creationId xmlns:p14="http://schemas.microsoft.com/office/powerpoint/2010/main" val="1629296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8C4A46E-D961-B453-AC46-E7852930DDF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986" y="933450"/>
            <a:ext cx="12164014" cy="5334000"/>
          </a:xfrm>
          <a:prstGeom prst="rect">
            <a:avLst/>
          </a:prstGeom>
        </p:spPr>
      </p:pic>
    </p:spTree>
    <p:extLst>
      <p:ext uri="{BB962C8B-B14F-4D97-AF65-F5344CB8AC3E}">
        <p14:creationId xmlns:p14="http://schemas.microsoft.com/office/powerpoint/2010/main" val="2127021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10533-91EB-4FFF-431B-5B6590372F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14F5DA-823C-E0B1-A9D1-89915E4B0321}"/>
              </a:ext>
            </a:extLst>
          </p:cNvPr>
          <p:cNvSpPr>
            <a:spLocks noGrp="1"/>
          </p:cNvSpPr>
          <p:nvPr>
            <p:ph type="title"/>
          </p:nvPr>
        </p:nvSpPr>
        <p:spPr>
          <a:xfrm>
            <a:off x="838200" y="2766218"/>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Who are the Baptists &amp; </a:t>
            </a:r>
            <a:r>
              <a:rPr lang="en-US" sz="4000" dirty="0" err="1">
                <a:latin typeface="Times New Roman" panose="02020603050405020304" pitchFamily="18" charset="0"/>
                <a:cs typeface="Times New Roman" panose="02020603050405020304" pitchFamily="18" charset="0"/>
              </a:rPr>
              <a:t>Paedobaptists</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8065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20E9-B59F-B4AB-1198-0C27D26E6434}"/>
              </a:ext>
            </a:extLst>
          </p:cNvPr>
          <p:cNvSpPr>
            <a:spLocks noGrp="1"/>
          </p:cNvSpPr>
          <p:nvPr>
            <p:ph type="title"/>
          </p:nvPr>
        </p:nvSpPr>
        <p:spPr>
          <a:xfrm>
            <a:off x="1617518" y="2039071"/>
            <a:ext cx="8956964" cy="2779857"/>
          </a:xfrm>
        </p:spPr>
        <p:txBody>
          <a:bodyPr>
            <a:normAutofit fontScale="90000"/>
          </a:bodyPr>
          <a:lstStyle/>
          <a:p>
            <a:r>
              <a:rPr lang="en-US" sz="4000" b="1" dirty="0">
                <a:latin typeface="Times New Roman" panose="02020603050405020304" pitchFamily="18" charset="0"/>
                <a:cs typeface="Times New Roman" panose="02020603050405020304" pitchFamily="18" charset="0"/>
              </a:rPr>
              <a:t>Baptists</a:t>
            </a:r>
            <a:r>
              <a:rPr lang="en-US" sz="4000" dirty="0">
                <a:latin typeface="Times New Roman" panose="02020603050405020304" pitchFamily="18" charset="0"/>
                <a:cs typeface="Times New Roman" panose="02020603050405020304" pitchFamily="18" charset="0"/>
              </a:rPr>
              <a:t> practice believer’s baptism, viewing baptism as an outward symbol of a person’s personal saving faith in Jesus— performing it after salvation as an act of obedience. </a:t>
            </a:r>
          </a:p>
        </p:txBody>
      </p:sp>
    </p:spTree>
    <p:extLst>
      <p:ext uri="{BB962C8B-B14F-4D97-AF65-F5344CB8AC3E}">
        <p14:creationId xmlns:p14="http://schemas.microsoft.com/office/powerpoint/2010/main" val="2232074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D4064-2E2A-37D4-8A8E-0D4BF10D0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F06747-1F7D-9F03-468A-69822C9F5A1F}"/>
              </a:ext>
            </a:extLst>
          </p:cNvPr>
          <p:cNvSpPr>
            <a:spLocks noGrp="1"/>
          </p:cNvSpPr>
          <p:nvPr>
            <p:ph type="title"/>
          </p:nvPr>
        </p:nvSpPr>
        <p:spPr>
          <a:xfrm>
            <a:off x="1778577" y="2039071"/>
            <a:ext cx="8634846" cy="2779857"/>
          </a:xfrm>
        </p:spPr>
        <p:txBody>
          <a:bodyPr>
            <a:normAutofit fontScale="90000"/>
          </a:bodyPr>
          <a:lstStyle/>
          <a:p>
            <a:r>
              <a:rPr lang="en-US" sz="4000" b="1" dirty="0" err="1">
                <a:latin typeface="Times New Roman" panose="02020603050405020304" pitchFamily="18" charset="0"/>
                <a:cs typeface="Times New Roman" panose="02020603050405020304" pitchFamily="18" charset="0"/>
              </a:rPr>
              <a:t>Paedobaptists</a:t>
            </a:r>
            <a:r>
              <a:rPr lang="en-US" sz="4000" dirty="0">
                <a:latin typeface="Times New Roman" panose="02020603050405020304" pitchFamily="18" charset="0"/>
                <a:cs typeface="Times New Roman" panose="02020603050405020304" pitchFamily="18" charset="0"/>
              </a:rPr>
              <a:t> practice infant baptism, *(generally) viewing baptism as a means of grace that grants the seed of faith, or even saving faith, in the hearts of baptized infants. </a:t>
            </a:r>
          </a:p>
        </p:txBody>
      </p:sp>
    </p:spTree>
    <p:extLst>
      <p:ext uri="{BB962C8B-B14F-4D97-AF65-F5344CB8AC3E}">
        <p14:creationId xmlns:p14="http://schemas.microsoft.com/office/powerpoint/2010/main" val="4112272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8CADC-5FBE-C37E-2C2C-A09C279D2C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7F727-7749-53D0-77EF-9BBB72E131E7}"/>
              </a:ext>
            </a:extLst>
          </p:cNvPr>
          <p:cNvSpPr>
            <a:spLocks noGrp="1"/>
          </p:cNvSpPr>
          <p:nvPr>
            <p:ph type="title"/>
          </p:nvPr>
        </p:nvSpPr>
        <p:spPr>
          <a:xfrm>
            <a:off x="1778577" y="2039071"/>
            <a:ext cx="8634846" cy="2779857"/>
          </a:xfrm>
        </p:spPr>
        <p:txBody>
          <a:bodyPr>
            <a:normAutofit fontScale="90000"/>
          </a:bodyPr>
          <a:lstStyle/>
          <a:p>
            <a:r>
              <a:rPr lang="en-US" sz="4000" b="1" dirty="0" err="1">
                <a:latin typeface="Times New Roman" panose="02020603050405020304" pitchFamily="18" charset="0"/>
                <a:cs typeface="Times New Roman" panose="02020603050405020304" pitchFamily="18" charset="0"/>
              </a:rPr>
              <a:t>Paedobaptists</a:t>
            </a:r>
            <a:r>
              <a:rPr lang="en-US" sz="4000" dirty="0">
                <a:latin typeface="Times New Roman" panose="02020603050405020304" pitchFamily="18" charset="0"/>
                <a:cs typeface="Times New Roman" panose="02020603050405020304" pitchFamily="18" charset="0"/>
              </a:rPr>
              <a:t> practice infant baptism, *(generally) viewing baptism as a means of grace that grants the seed of faith, or even saving faith, in the hearts of baptized infants. </a:t>
            </a:r>
          </a:p>
        </p:txBody>
      </p:sp>
      <p:sp>
        <p:nvSpPr>
          <p:cNvPr id="5" name="Title 1">
            <a:extLst>
              <a:ext uri="{FF2B5EF4-FFF2-40B4-BE49-F238E27FC236}">
                <a16:creationId xmlns:a16="http://schemas.microsoft.com/office/drawing/2014/main" id="{3FFB4754-27BA-CA85-4263-47048CBBCBE3}"/>
              </a:ext>
            </a:extLst>
          </p:cNvPr>
          <p:cNvSpPr txBox="1">
            <a:spLocks/>
          </p:cNvSpPr>
          <p:nvPr/>
        </p:nvSpPr>
        <p:spPr>
          <a:xfrm>
            <a:off x="3006437" y="5026746"/>
            <a:ext cx="8326582" cy="141070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Times New Roman" panose="02020603050405020304" pitchFamily="18" charset="0"/>
                <a:cs typeface="Times New Roman" panose="02020603050405020304" pitchFamily="18" charset="0"/>
              </a:rPr>
              <a:t>*Some </a:t>
            </a:r>
            <a:r>
              <a:rPr lang="en-US" sz="2800" b="1" dirty="0" err="1">
                <a:latin typeface="Times New Roman" panose="02020603050405020304" pitchFamily="18" charset="0"/>
                <a:cs typeface="Times New Roman" panose="02020603050405020304" pitchFamily="18" charset="0"/>
              </a:rPr>
              <a:t>Paedobaptists</a:t>
            </a:r>
            <a:r>
              <a:rPr lang="en-US" sz="2800" dirty="0">
                <a:latin typeface="Times New Roman" panose="02020603050405020304" pitchFamily="18" charset="0"/>
                <a:cs typeface="Times New Roman" panose="02020603050405020304" pitchFamily="18" charset="0"/>
              </a:rPr>
              <a:t> (Presbyterians, Congregationalists) practice an infant baptism which views baptism as a covenant sign that marks the children of believers as belonging to God’s </a:t>
            </a:r>
            <a:r>
              <a:rPr lang="en-US" sz="2800" i="1" dirty="0">
                <a:latin typeface="Times New Roman" panose="02020603050405020304" pitchFamily="18" charset="0"/>
                <a:cs typeface="Times New Roman" panose="02020603050405020304" pitchFamily="18" charset="0"/>
              </a:rPr>
              <a:t>visible</a:t>
            </a:r>
            <a:r>
              <a:rPr lang="en-US" sz="2800" dirty="0">
                <a:latin typeface="Times New Roman" panose="02020603050405020304" pitchFamily="18" charset="0"/>
                <a:cs typeface="Times New Roman" panose="02020603050405020304" pitchFamily="18" charset="0"/>
              </a:rPr>
              <a:t> people, to be later personally embraced by faith.</a:t>
            </a:r>
          </a:p>
        </p:txBody>
      </p:sp>
    </p:spTree>
    <p:extLst>
      <p:ext uri="{BB962C8B-B14F-4D97-AF65-F5344CB8AC3E}">
        <p14:creationId xmlns:p14="http://schemas.microsoft.com/office/powerpoint/2010/main" val="3974910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F4255-7CD5-59D3-2DB9-D170CD5D05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B05E1A-642F-BF16-298F-3A6619FAD9B7}"/>
              </a:ext>
            </a:extLst>
          </p:cNvPr>
          <p:cNvSpPr>
            <a:spLocks noGrp="1"/>
          </p:cNvSpPr>
          <p:nvPr>
            <p:ph type="title"/>
          </p:nvPr>
        </p:nvSpPr>
        <p:spPr>
          <a:xfrm>
            <a:off x="838200" y="2766218"/>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The Divide</a:t>
            </a:r>
          </a:p>
        </p:txBody>
      </p:sp>
    </p:spTree>
    <p:extLst>
      <p:ext uri="{BB962C8B-B14F-4D97-AF65-F5344CB8AC3E}">
        <p14:creationId xmlns:p14="http://schemas.microsoft.com/office/powerpoint/2010/main" val="3081351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173E0-2A93-5365-E8A6-E6BA4F7B5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CF2C31-A143-5CCA-0C96-65948C5A4022}"/>
              </a:ext>
            </a:extLst>
          </p:cNvPr>
          <p:cNvSpPr>
            <a:spLocks noGrp="1"/>
          </p:cNvSpPr>
          <p:nvPr>
            <p:ph type="title"/>
          </p:nvPr>
        </p:nvSpPr>
        <p:spPr>
          <a:xfrm>
            <a:off x="838200" y="641997"/>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From Brother Frank’s </a:t>
            </a:r>
            <a:r>
              <a:rPr lang="en-US" sz="4000" i="1" dirty="0">
                <a:latin typeface="Times New Roman" panose="02020603050405020304" pitchFamily="18" charset="0"/>
                <a:cs typeface="Times New Roman" panose="02020603050405020304" pitchFamily="18" charset="0"/>
              </a:rPr>
              <a:t>Intro to Apologetics</a:t>
            </a:r>
            <a:r>
              <a:rPr lang="en-US" sz="4000" dirty="0">
                <a:latin typeface="Times New Roman" panose="02020603050405020304" pitchFamily="18" charset="0"/>
                <a:cs typeface="Times New Roman" panose="02020603050405020304" pitchFamily="18" charset="0"/>
              </a:rPr>
              <a:t>:</a:t>
            </a:r>
          </a:p>
        </p:txBody>
      </p:sp>
      <p:sp>
        <p:nvSpPr>
          <p:cNvPr id="3" name="Title 1">
            <a:extLst>
              <a:ext uri="{FF2B5EF4-FFF2-40B4-BE49-F238E27FC236}">
                <a16:creationId xmlns:a16="http://schemas.microsoft.com/office/drawing/2014/main" id="{D967400A-F76D-8C4F-F2F9-1946A8B4CCF8}"/>
              </a:ext>
            </a:extLst>
          </p:cNvPr>
          <p:cNvSpPr txBox="1">
            <a:spLocks/>
          </p:cNvSpPr>
          <p:nvPr/>
        </p:nvSpPr>
        <p:spPr>
          <a:xfrm>
            <a:off x="838200" y="276621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latin typeface="Times New Roman" panose="02020603050405020304" pitchFamily="18" charset="0"/>
                <a:cs typeface="Times New Roman" panose="02020603050405020304" pitchFamily="18" charset="0"/>
              </a:rPr>
              <a:t>Worldview</a:t>
            </a:r>
            <a:r>
              <a:rPr lang="en-US" sz="2800" dirty="0">
                <a:latin typeface="Times New Roman" panose="02020603050405020304" pitchFamily="18" charset="0"/>
                <a:cs typeface="Times New Roman" panose="02020603050405020304" pitchFamily="18" charset="0"/>
              </a:rPr>
              <a:t> (n.) –</a:t>
            </a:r>
          </a:p>
          <a:p>
            <a:pPr algn="ctr"/>
            <a:r>
              <a:rPr lang="en-US" sz="2800" dirty="0">
                <a:latin typeface="Times New Roman" panose="02020603050405020304" pitchFamily="18" charset="0"/>
                <a:cs typeface="Times New Roman" panose="02020603050405020304" pitchFamily="18" charset="0"/>
              </a:rPr>
              <a:t>“the filter we use to understand the world around us.”</a:t>
            </a:r>
          </a:p>
        </p:txBody>
      </p:sp>
    </p:spTree>
    <p:extLst>
      <p:ext uri="{BB962C8B-B14F-4D97-AF65-F5344CB8AC3E}">
        <p14:creationId xmlns:p14="http://schemas.microsoft.com/office/powerpoint/2010/main" val="454548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4BFC5-5499-69DE-FF75-0DCEB8AB46C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8E1B143-B2DC-9377-5CB8-BA215AA381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98B5D577-2FC1-CF5C-9E64-9E0ACE3243F6}"/>
              </a:ext>
            </a:extLst>
          </p:cNvPr>
          <p:cNvSpPr txBox="1">
            <a:spLocks/>
          </p:cNvSpPr>
          <p:nvPr/>
        </p:nvSpPr>
        <p:spPr>
          <a:xfrm>
            <a:off x="838200" y="48693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latin typeface="Times New Roman" panose="02020603050405020304" pitchFamily="18" charset="0"/>
                <a:cs typeface="Times New Roman" panose="02020603050405020304" pitchFamily="18" charset="0"/>
              </a:rPr>
              <a:t>“Two people with different backgrounds see the same thing entirely differently”</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-Brother Frank</a:t>
            </a:r>
          </a:p>
        </p:txBody>
      </p:sp>
    </p:spTree>
    <p:extLst>
      <p:ext uri="{BB962C8B-B14F-4D97-AF65-F5344CB8AC3E}">
        <p14:creationId xmlns:p14="http://schemas.microsoft.com/office/powerpoint/2010/main" val="1958093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A5657-2177-283B-7A78-081762D500A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99B2AE9-DADF-A5D5-A7A5-C6079ECF45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90476" cy="6857143"/>
          </a:xfrm>
          <a:prstGeom prst="rect">
            <a:avLst/>
          </a:prstGeom>
        </p:spPr>
      </p:pic>
      <p:sp>
        <p:nvSpPr>
          <p:cNvPr id="2" name="Title 1">
            <a:extLst>
              <a:ext uri="{FF2B5EF4-FFF2-40B4-BE49-F238E27FC236}">
                <a16:creationId xmlns:a16="http://schemas.microsoft.com/office/drawing/2014/main" id="{A0AC98FB-9E22-5D36-5B45-D4D1BB68DFA0}"/>
              </a:ext>
            </a:extLst>
          </p:cNvPr>
          <p:cNvSpPr txBox="1">
            <a:spLocks/>
          </p:cNvSpPr>
          <p:nvPr/>
        </p:nvSpPr>
        <p:spPr>
          <a:xfrm>
            <a:off x="7661563" y="1321882"/>
            <a:ext cx="1073727" cy="4547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u="sng" dirty="0">
                <a:latin typeface="Times New Roman" panose="02020603050405020304" pitchFamily="18" charset="0"/>
                <a:cs typeface="Times New Roman" panose="02020603050405020304" pitchFamily="18" charset="0"/>
              </a:rPr>
              <a:t>Baptist</a:t>
            </a:r>
          </a:p>
        </p:txBody>
      </p:sp>
      <p:sp>
        <p:nvSpPr>
          <p:cNvPr id="3" name="Title 1">
            <a:extLst>
              <a:ext uri="{FF2B5EF4-FFF2-40B4-BE49-F238E27FC236}">
                <a16:creationId xmlns:a16="http://schemas.microsoft.com/office/drawing/2014/main" id="{4C0C6BC7-C756-40E8-D708-650221831F82}"/>
              </a:ext>
            </a:extLst>
          </p:cNvPr>
          <p:cNvSpPr txBox="1">
            <a:spLocks/>
          </p:cNvSpPr>
          <p:nvPr/>
        </p:nvSpPr>
        <p:spPr>
          <a:xfrm>
            <a:off x="3290455" y="1321882"/>
            <a:ext cx="1738745" cy="4547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u="sng" dirty="0" err="1">
                <a:latin typeface="Times New Roman" panose="02020603050405020304" pitchFamily="18" charset="0"/>
                <a:cs typeface="Times New Roman" panose="02020603050405020304" pitchFamily="18" charset="0"/>
              </a:rPr>
              <a:t>Paedobaptist</a:t>
            </a:r>
            <a:endParaRPr lang="en-US" sz="2400" u="sng" dirty="0">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8CDE5247-653A-41FF-3627-980E4362874C}"/>
              </a:ext>
            </a:extLst>
          </p:cNvPr>
          <p:cNvSpPr txBox="1">
            <a:spLocks/>
          </p:cNvSpPr>
          <p:nvPr/>
        </p:nvSpPr>
        <p:spPr>
          <a:xfrm>
            <a:off x="5225865" y="4175919"/>
            <a:ext cx="1738745" cy="4547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u="sng" dirty="0">
                <a:latin typeface="Times New Roman" panose="02020603050405020304" pitchFamily="18" charset="0"/>
                <a:cs typeface="Times New Roman" panose="02020603050405020304" pitchFamily="18" charset="0"/>
              </a:rPr>
              <a:t>Bible</a:t>
            </a:r>
          </a:p>
        </p:txBody>
      </p:sp>
    </p:spTree>
    <p:extLst>
      <p:ext uri="{BB962C8B-B14F-4D97-AF65-F5344CB8AC3E}">
        <p14:creationId xmlns:p14="http://schemas.microsoft.com/office/powerpoint/2010/main" val="2560556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4CA53-FAD1-4DED-8FC1-6C9C70568808}"/>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6B868323-0738-3DFA-F4C1-76AF9EA7CFD0}"/>
              </a:ext>
            </a:extLst>
          </p:cNvPr>
          <p:cNvSpPr txBox="1">
            <a:spLocks/>
          </p:cNvSpPr>
          <p:nvPr/>
        </p:nvSpPr>
        <p:spPr>
          <a:xfrm>
            <a:off x="1143182" y="1916940"/>
            <a:ext cx="9905636" cy="302411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a:latin typeface="Times New Roman" panose="02020603050405020304" pitchFamily="18" charset="0"/>
                <a:cs typeface="Times New Roman" panose="02020603050405020304" pitchFamily="18" charset="0"/>
              </a:rPr>
              <a:t>While both groups emphasize important aspects of God's </a:t>
            </a:r>
          </a:p>
          <a:p>
            <a:pPr marL="0" indent="0">
              <a:buFont typeface="Arial" panose="020B0604020202020204" pitchFamily="34" charset="0"/>
              <a:buNone/>
            </a:pPr>
            <a:r>
              <a:rPr lang="en-US" sz="3600" dirty="0">
                <a:latin typeface="Times New Roman" panose="02020603050405020304" pitchFamily="18" charset="0"/>
                <a:cs typeface="Times New Roman" panose="02020603050405020304" pitchFamily="18" charset="0"/>
              </a:rPr>
              <a:t>word; Baptists,  </a:t>
            </a:r>
            <a:r>
              <a:rPr lang="en-US" sz="3600" b="1" dirty="0">
                <a:latin typeface="Times New Roman" panose="02020603050405020304" pitchFamily="18" charset="0"/>
                <a:cs typeface="Times New Roman" panose="02020603050405020304" pitchFamily="18" charset="0"/>
              </a:rPr>
              <a:t>faith</a:t>
            </a:r>
            <a:r>
              <a:rPr lang="en-US" sz="3600" dirty="0">
                <a:latin typeface="Times New Roman" panose="02020603050405020304" pitchFamily="18" charset="0"/>
                <a:cs typeface="Times New Roman" panose="02020603050405020304" pitchFamily="18" charset="0"/>
              </a:rPr>
              <a:t>  —and </a:t>
            </a:r>
            <a:r>
              <a:rPr lang="en-US" sz="3600" dirty="0" err="1">
                <a:latin typeface="Times New Roman" panose="02020603050405020304" pitchFamily="18" charset="0"/>
                <a:cs typeface="Times New Roman" panose="02020603050405020304" pitchFamily="18" charset="0"/>
              </a:rPr>
              <a:t>Paedobaptists</a:t>
            </a:r>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baptism</a:t>
            </a:r>
            <a:r>
              <a:rPr lang="en-US" sz="3600" dirty="0">
                <a:latin typeface="Times New Roman" panose="02020603050405020304" pitchFamily="18" charset="0"/>
                <a:cs typeface="Times New Roman" panose="02020603050405020304" pitchFamily="18" charset="0"/>
              </a:rPr>
              <a:t>:</a:t>
            </a:r>
          </a:p>
          <a:p>
            <a:pPr marL="0" indent="0">
              <a:buNone/>
            </a:pP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“The sum of your word is truth.”</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600" i="1" dirty="0">
                <a:latin typeface="Times New Roman" panose="02020603050405020304" pitchFamily="18" charset="0"/>
                <a:cs typeface="Times New Roman" panose="02020603050405020304" pitchFamily="18" charset="0"/>
              </a:rPr>
              <a:t>Psalm 119:160</a:t>
            </a:r>
          </a:p>
          <a:p>
            <a:pPr marL="0" indent="0">
              <a:buFont typeface="Arial" panose="020B0604020202020204" pitchFamily="34" charse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2586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D9D5B-470C-E3E2-4217-80DC264FDC4C}"/>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36C28FCE-AF8B-15CF-BD01-DF11626CEC08}"/>
              </a:ext>
            </a:extLst>
          </p:cNvPr>
          <p:cNvSpPr txBox="1">
            <a:spLocks/>
          </p:cNvSpPr>
          <p:nvPr/>
        </p:nvSpPr>
        <p:spPr>
          <a:xfrm>
            <a:off x="797747" y="2406863"/>
            <a:ext cx="9905636" cy="11201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a:latin typeface="Times New Roman" panose="02020603050405020304" pitchFamily="18" charset="0"/>
                <a:cs typeface="Times New Roman" panose="02020603050405020304" pitchFamily="18" charset="0"/>
              </a:rPr>
              <a:t>1. </a:t>
            </a:r>
            <a:r>
              <a:rPr lang="en-US" sz="3600" u="sng" dirty="0">
                <a:latin typeface="Times New Roman" panose="02020603050405020304" pitchFamily="18" charset="0"/>
                <a:cs typeface="Times New Roman" panose="02020603050405020304" pitchFamily="18" charset="0"/>
              </a:rPr>
              <a:t>Every</a:t>
            </a:r>
            <a:r>
              <a:rPr lang="en-US" sz="3600" dirty="0">
                <a:latin typeface="Times New Roman" panose="02020603050405020304" pitchFamily="18" charset="0"/>
                <a:cs typeface="Times New Roman" panose="02020603050405020304" pitchFamily="18" charset="0"/>
              </a:rPr>
              <a:t> passage that says what baptism </a:t>
            </a:r>
            <a:r>
              <a:rPr lang="en-US" sz="3600" u="sng" dirty="0">
                <a:latin typeface="Times New Roman" panose="02020603050405020304" pitchFamily="18" charset="0"/>
                <a:cs typeface="Times New Roman" panose="02020603050405020304" pitchFamily="18" charset="0"/>
              </a:rPr>
              <a:t>does</a:t>
            </a:r>
            <a:r>
              <a:rPr lang="en-US" sz="3600" dirty="0">
                <a:latin typeface="Times New Roman" panose="02020603050405020304" pitchFamily="18" charset="0"/>
                <a:cs typeface="Times New Roman" panose="02020603050405020304" pitchFamily="18" charset="0"/>
              </a:rPr>
              <a:t> says that baptism </a:t>
            </a:r>
            <a:r>
              <a:rPr lang="en-US" sz="3600" u="sng" dirty="0">
                <a:latin typeface="Times New Roman" panose="02020603050405020304" pitchFamily="18" charset="0"/>
                <a:cs typeface="Times New Roman" panose="02020603050405020304" pitchFamily="18" charset="0"/>
              </a:rPr>
              <a:t>saves</a:t>
            </a:r>
            <a:r>
              <a:rPr lang="en-US" sz="3600" dirty="0">
                <a:latin typeface="Times New Roman" panose="02020603050405020304" pitchFamily="18" charset="0"/>
                <a:cs typeface="Times New Roman" panose="02020603050405020304" pitchFamily="18" charset="0"/>
              </a:rPr>
              <a:t>.</a:t>
            </a:r>
          </a:p>
        </p:txBody>
      </p:sp>
      <p:sp>
        <p:nvSpPr>
          <p:cNvPr id="8" name="Title 1">
            <a:extLst>
              <a:ext uri="{FF2B5EF4-FFF2-40B4-BE49-F238E27FC236}">
                <a16:creationId xmlns:a16="http://schemas.microsoft.com/office/drawing/2014/main" id="{CEB8EA8B-E27F-4410-ED67-18B2F258CC69}"/>
              </a:ext>
            </a:extLst>
          </p:cNvPr>
          <p:cNvSpPr txBox="1">
            <a:spLocks/>
          </p:cNvSpPr>
          <p:nvPr/>
        </p:nvSpPr>
        <p:spPr>
          <a:xfrm>
            <a:off x="878653" y="10813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Times New Roman" panose="02020603050405020304" pitchFamily="18" charset="0"/>
                <a:cs typeface="Times New Roman" panose="02020603050405020304" pitchFamily="18" charset="0"/>
              </a:rPr>
              <a:t>A Cause for Confidence: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6826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D8F7-FFC1-E34B-FD64-E1FC9E61FC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81D463-45B8-1FE1-0BE5-79DFB97E6270}"/>
              </a:ext>
            </a:extLst>
          </p:cNvPr>
          <p:cNvSpPr>
            <a:spLocks noGrp="1"/>
          </p:cNvSpPr>
          <p:nvPr>
            <p:ph idx="1"/>
          </p:nvPr>
        </p:nvSpPr>
        <p:spPr>
          <a:xfrm>
            <a:off x="797747" y="3891052"/>
            <a:ext cx="9787126" cy="1721958"/>
          </a:xfrm>
        </p:spPr>
        <p:txBody>
          <a:bodyPr>
            <a:normAutofit/>
          </a:bodyPr>
          <a:lstStyle/>
          <a:p>
            <a:pPr marL="0" indent="0">
              <a:buNone/>
            </a:pPr>
            <a:r>
              <a:rPr lang="en-US" sz="3600" dirty="0">
                <a:latin typeface="Times New Roman" panose="02020603050405020304" pitchFamily="18" charset="0"/>
                <a:cs typeface="Times New Roman" panose="02020603050405020304" pitchFamily="18" charset="0"/>
              </a:rPr>
              <a:t>2. </a:t>
            </a:r>
            <a:r>
              <a:rPr lang="en-US" sz="3600" u="sng" dirty="0">
                <a:latin typeface="Times New Roman" panose="02020603050405020304" pitchFamily="18" charset="0"/>
                <a:cs typeface="Times New Roman" panose="02020603050405020304" pitchFamily="18" charset="0"/>
              </a:rPr>
              <a:t>Every</a:t>
            </a:r>
            <a:r>
              <a:rPr lang="en-US" sz="3600" dirty="0">
                <a:latin typeface="Times New Roman" panose="02020603050405020304" pitchFamily="18" charset="0"/>
                <a:cs typeface="Times New Roman" panose="02020603050405020304" pitchFamily="18" charset="0"/>
              </a:rPr>
              <a:t> passage </a:t>
            </a:r>
            <a:r>
              <a:rPr lang="en-US" sz="3600">
                <a:latin typeface="Times New Roman" panose="02020603050405020304" pitchFamily="18" charset="0"/>
                <a:cs typeface="Times New Roman" panose="02020603050405020304" pitchFamily="18" charset="0"/>
              </a:rPr>
              <a:t>that overtly says </a:t>
            </a:r>
            <a:r>
              <a:rPr lang="en-US" sz="3600" dirty="0">
                <a:latin typeface="Times New Roman" panose="02020603050405020304" pitchFamily="18" charset="0"/>
                <a:cs typeface="Times New Roman" panose="02020603050405020304" pitchFamily="18" charset="0"/>
              </a:rPr>
              <a:t>that baptism saves ties this salvation to the participant’s </a:t>
            </a:r>
            <a:r>
              <a:rPr lang="en-US" sz="3600" u="sng" dirty="0">
                <a:latin typeface="Times New Roman" panose="02020603050405020304" pitchFamily="18" charset="0"/>
                <a:cs typeface="Times New Roman" panose="02020603050405020304" pitchFamily="18" charset="0"/>
              </a:rPr>
              <a:t>faith</a:t>
            </a:r>
            <a:r>
              <a:rPr lang="en-US" sz="3600" dirty="0">
                <a:latin typeface="Times New Roman" panose="02020603050405020304" pitchFamily="18" charset="0"/>
                <a:cs typeface="Times New Roman" panose="02020603050405020304" pitchFamily="18" charset="0"/>
              </a:rPr>
              <a:t>, active amidst baptism.</a:t>
            </a:r>
          </a:p>
        </p:txBody>
      </p:sp>
      <p:sp>
        <p:nvSpPr>
          <p:cNvPr id="5" name="Content Placeholder 2">
            <a:extLst>
              <a:ext uri="{FF2B5EF4-FFF2-40B4-BE49-F238E27FC236}">
                <a16:creationId xmlns:a16="http://schemas.microsoft.com/office/drawing/2014/main" id="{8B96891C-3BBC-2F8A-04CC-68933B27750F}"/>
              </a:ext>
            </a:extLst>
          </p:cNvPr>
          <p:cNvSpPr txBox="1">
            <a:spLocks/>
          </p:cNvSpPr>
          <p:nvPr/>
        </p:nvSpPr>
        <p:spPr>
          <a:xfrm>
            <a:off x="797747" y="2406863"/>
            <a:ext cx="9905636" cy="11201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a:latin typeface="Times New Roman" panose="02020603050405020304" pitchFamily="18" charset="0"/>
                <a:cs typeface="Times New Roman" panose="02020603050405020304" pitchFamily="18" charset="0"/>
              </a:rPr>
              <a:t>1. </a:t>
            </a:r>
            <a:r>
              <a:rPr lang="en-US" sz="3600" u="sng" dirty="0">
                <a:latin typeface="Times New Roman" panose="02020603050405020304" pitchFamily="18" charset="0"/>
                <a:cs typeface="Times New Roman" panose="02020603050405020304" pitchFamily="18" charset="0"/>
              </a:rPr>
              <a:t>Every</a:t>
            </a:r>
            <a:r>
              <a:rPr lang="en-US" sz="3600" dirty="0">
                <a:latin typeface="Times New Roman" panose="02020603050405020304" pitchFamily="18" charset="0"/>
                <a:cs typeface="Times New Roman" panose="02020603050405020304" pitchFamily="18" charset="0"/>
              </a:rPr>
              <a:t> passage that overtly says what baptism </a:t>
            </a:r>
            <a:r>
              <a:rPr lang="en-US" sz="3600" u="sng" dirty="0">
                <a:latin typeface="Times New Roman" panose="02020603050405020304" pitchFamily="18" charset="0"/>
                <a:cs typeface="Times New Roman" panose="02020603050405020304" pitchFamily="18" charset="0"/>
              </a:rPr>
              <a:t>does</a:t>
            </a:r>
            <a:r>
              <a:rPr lang="en-US" sz="3600" dirty="0">
                <a:latin typeface="Times New Roman" panose="02020603050405020304" pitchFamily="18" charset="0"/>
                <a:cs typeface="Times New Roman" panose="02020603050405020304" pitchFamily="18" charset="0"/>
              </a:rPr>
              <a:t> says that baptism </a:t>
            </a:r>
            <a:r>
              <a:rPr lang="en-US" sz="3600" u="sng" dirty="0">
                <a:latin typeface="Times New Roman" panose="02020603050405020304" pitchFamily="18" charset="0"/>
                <a:cs typeface="Times New Roman" panose="02020603050405020304" pitchFamily="18" charset="0"/>
              </a:rPr>
              <a:t>saves</a:t>
            </a:r>
            <a:r>
              <a:rPr lang="en-US" sz="3600" dirty="0">
                <a:latin typeface="Times New Roman" panose="02020603050405020304" pitchFamily="18" charset="0"/>
                <a:cs typeface="Times New Roman" panose="02020603050405020304" pitchFamily="18" charset="0"/>
              </a:rPr>
              <a:t>.</a:t>
            </a:r>
          </a:p>
        </p:txBody>
      </p:sp>
      <p:sp>
        <p:nvSpPr>
          <p:cNvPr id="8" name="Title 1">
            <a:extLst>
              <a:ext uri="{FF2B5EF4-FFF2-40B4-BE49-F238E27FC236}">
                <a16:creationId xmlns:a16="http://schemas.microsoft.com/office/drawing/2014/main" id="{3D9F19C2-843F-D96C-C6CA-3AAEB789AAEF}"/>
              </a:ext>
            </a:extLst>
          </p:cNvPr>
          <p:cNvSpPr txBox="1">
            <a:spLocks/>
          </p:cNvSpPr>
          <p:nvPr/>
        </p:nvSpPr>
        <p:spPr>
          <a:xfrm>
            <a:off x="878653" y="10813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Times New Roman" panose="02020603050405020304" pitchFamily="18" charset="0"/>
                <a:cs typeface="Times New Roman" panose="02020603050405020304" pitchFamily="18" charset="0"/>
              </a:rPr>
              <a:t>A Cause for Confidence: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0358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D52DA-13F1-EDC0-A4AD-09B8CB02A248}"/>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0A05A7F7-68EF-F17F-A145-00FD77652C2B}"/>
              </a:ext>
            </a:extLst>
          </p:cNvPr>
          <p:cNvSpPr txBox="1">
            <a:spLocks/>
          </p:cNvSpPr>
          <p:nvPr/>
        </p:nvSpPr>
        <p:spPr>
          <a:xfrm>
            <a:off x="1143182" y="2353036"/>
            <a:ext cx="9905636" cy="19465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“Always be prepared to make a defense to anyone who asks you for a reason for the hope that is in you; yet do it with gentleness and respect.”</a:t>
            </a:r>
            <a:br>
              <a:rPr lang="en-US" sz="2400"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1 Peter 3:15</a:t>
            </a:r>
          </a:p>
        </p:txBody>
      </p:sp>
      <p:sp>
        <p:nvSpPr>
          <p:cNvPr id="2" name="Title 1">
            <a:extLst>
              <a:ext uri="{FF2B5EF4-FFF2-40B4-BE49-F238E27FC236}">
                <a16:creationId xmlns:a16="http://schemas.microsoft.com/office/drawing/2014/main" id="{6A0909EC-7421-2F23-4897-6F8D8BCD573B}"/>
              </a:ext>
            </a:extLst>
          </p:cNvPr>
          <p:cNvSpPr txBox="1">
            <a:spLocks/>
          </p:cNvSpPr>
          <p:nvPr/>
        </p:nvSpPr>
        <p:spPr>
          <a:xfrm>
            <a:off x="1143182" y="102747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0012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0EA2B-376E-6AAB-0676-859A1871D6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DC09A6-89F8-7272-8C2D-6C49744D578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CEA71D9-5BAF-58EB-7EA9-ADCDB313AC10}"/>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19682D77-0053-E09E-BD7D-2A6E174C83A1}"/>
              </a:ext>
            </a:extLst>
          </p:cNvPr>
          <p:cNvPicPr>
            <a:picLocks noChangeAspect="1"/>
          </p:cNvPicPr>
          <p:nvPr/>
        </p:nvPicPr>
        <p:blipFill>
          <a:blip r:embed="rId2">
            <a:extLst>
              <a:ext uri="{BEBA8EAE-BF5A-486C-A8C5-ECC9F3942E4B}">
                <a14:imgProps xmlns:a14="http://schemas.microsoft.com/office/drawing/2010/main">
                  <a14:imgLayer r:embed="rId3">
                    <a14:imgEffect>
                      <a14:artisticBlur radius="9"/>
                    </a14:imgEffect>
                  </a14:imgLayer>
                </a14:imgProps>
              </a:ex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
        <p:nvSpPr>
          <p:cNvPr id="6" name="Title 1">
            <a:extLst>
              <a:ext uri="{FF2B5EF4-FFF2-40B4-BE49-F238E27FC236}">
                <a16:creationId xmlns:a16="http://schemas.microsoft.com/office/drawing/2014/main" id="{14364C4E-4B8E-1EFC-50F4-437B0D1A3201}"/>
              </a:ext>
            </a:extLst>
          </p:cNvPr>
          <p:cNvSpPr txBox="1">
            <a:spLocks/>
          </p:cNvSpPr>
          <p:nvPr/>
        </p:nvSpPr>
        <p:spPr>
          <a:xfrm>
            <a:off x="838200" y="3097608"/>
            <a:ext cx="10515600" cy="662782"/>
          </a:xfrm>
          <a:prstGeom prst="rect">
            <a:avLst/>
          </a:prstGeom>
          <a:effectLst>
            <a:glow rad="63500">
              <a:schemeClr val="bg1">
                <a:alpha val="40000"/>
              </a:schemeClr>
            </a:glo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latin typeface="Times New Roman" panose="02020603050405020304" pitchFamily="18" charset="0"/>
                <a:cs typeface="Times New Roman" panose="02020603050405020304" pitchFamily="18" charset="0"/>
              </a:rPr>
              <a:t>A Positive Case for Biblical Baptism</a:t>
            </a:r>
          </a:p>
        </p:txBody>
      </p:sp>
    </p:spTree>
    <p:extLst>
      <p:ext uri="{BB962C8B-B14F-4D97-AF65-F5344CB8AC3E}">
        <p14:creationId xmlns:p14="http://schemas.microsoft.com/office/powerpoint/2010/main" val="431194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CB939-7859-395F-F5F8-FFD82EB7D2B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Mark 16:15</a:t>
            </a:r>
          </a:p>
        </p:txBody>
      </p:sp>
      <p:sp>
        <p:nvSpPr>
          <p:cNvPr id="3" name="Content Placeholder 2">
            <a:extLst>
              <a:ext uri="{FF2B5EF4-FFF2-40B4-BE49-F238E27FC236}">
                <a16:creationId xmlns:a16="http://schemas.microsoft.com/office/drawing/2014/main" id="{6BE4B80E-5103-7992-B744-A9B9A3911F75}"/>
              </a:ext>
            </a:extLst>
          </p:cNvPr>
          <p:cNvSpPr>
            <a:spLocks noGrp="1"/>
          </p:cNvSpPr>
          <p:nvPr>
            <p:ph idx="1"/>
          </p:nvPr>
        </p:nvSpPr>
        <p:spPr>
          <a:xfrm>
            <a:off x="838200" y="1825625"/>
            <a:ext cx="10515600" cy="2136775"/>
          </a:xfrm>
        </p:spPr>
        <p:txBody>
          <a:bodyPr/>
          <a:lstStyle/>
          <a:p>
            <a:pPr marL="0" indent="0">
              <a:buNone/>
            </a:pPr>
            <a:r>
              <a:rPr lang="en-US" dirty="0">
                <a:latin typeface="Times New Roman" panose="02020603050405020304" pitchFamily="18" charset="0"/>
                <a:cs typeface="Times New Roman" panose="02020603050405020304" pitchFamily="18" charset="0"/>
              </a:rPr>
              <a:t>Then he [Jesus] said to them [the apostles],</a:t>
            </a:r>
          </a:p>
          <a:p>
            <a:pPr marL="0" indent="0">
              <a:buNone/>
            </a:pPr>
            <a:r>
              <a:rPr lang="en-US" dirty="0">
                <a:latin typeface="Times New Roman" panose="02020603050405020304" pitchFamily="18" charset="0"/>
                <a:cs typeface="Times New Roman" panose="02020603050405020304" pitchFamily="18" charset="0"/>
              </a:rPr>
              <a:t>“Go into all the world and preach the gospel to all creation…”</a:t>
            </a:r>
          </a:p>
        </p:txBody>
      </p:sp>
    </p:spTree>
    <p:extLst>
      <p:ext uri="{BB962C8B-B14F-4D97-AF65-F5344CB8AC3E}">
        <p14:creationId xmlns:p14="http://schemas.microsoft.com/office/powerpoint/2010/main" val="2694956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C62C764-4863-FE7F-83D4-1FD98C4DA7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029885"/>
            <a:ext cx="10905066" cy="4798228"/>
          </a:xfrm>
          <a:prstGeom prst="rect">
            <a:avLst/>
          </a:prstGeom>
        </p:spPr>
      </p:pic>
    </p:spTree>
    <p:extLst>
      <p:ext uri="{BB962C8B-B14F-4D97-AF65-F5344CB8AC3E}">
        <p14:creationId xmlns:p14="http://schemas.microsoft.com/office/powerpoint/2010/main" val="3863476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05C4C-073D-E5E1-D114-3855BD9EE52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39A6848-BED3-8A31-1ABD-B55EF4AF8D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029885"/>
            <a:ext cx="10905066" cy="4798228"/>
          </a:xfrm>
          <a:prstGeom prst="rect">
            <a:avLst/>
          </a:prstGeom>
        </p:spPr>
      </p:pic>
      <p:sp>
        <p:nvSpPr>
          <p:cNvPr id="2" name="TextBox 1">
            <a:extLst>
              <a:ext uri="{FF2B5EF4-FFF2-40B4-BE49-F238E27FC236}">
                <a16:creationId xmlns:a16="http://schemas.microsoft.com/office/drawing/2014/main" id="{9FD8733E-2626-1143-7232-E34CBA698CC1}"/>
              </a:ext>
            </a:extLst>
          </p:cNvPr>
          <p:cNvSpPr txBox="1"/>
          <p:nvPr/>
        </p:nvSpPr>
        <p:spPr>
          <a:xfrm>
            <a:off x="7753739" y="4191674"/>
            <a:ext cx="3485061" cy="1200329"/>
          </a:xfrm>
          <a:prstGeom prst="rect">
            <a:avLst/>
          </a:prstGeom>
          <a:noFill/>
        </p:spPr>
        <p:txBody>
          <a:bodyPr wrap="square" rtlCol="0">
            <a:spAutoFit/>
          </a:bodyPr>
          <a:lstStyle/>
          <a:p>
            <a:pPr algn="ctr"/>
            <a:r>
              <a:rPr lang="en-US" sz="2400" b="1" dirty="0" err="1">
                <a:latin typeface="Times New Roman" panose="02020603050405020304" pitchFamily="18" charset="0"/>
                <a:cs typeface="Times New Roman" panose="02020603050405020304" pitchFamily="18" charset="0"/>
              </a:rPr>
              <a:t>Paedobaptists</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claim, with infants, that the </a:t>
            </a:r>
            <a:r>
              <a:rPr lang="en-US" sz="2400" i="1" dirty="0">
                <a:latin typeface="Times New Roman" panose="02020603050405020304" pitchFamily="18" charset="0"/>
                <a:cs typeface="Times New Roman" panose="02020603050405020304" pitchFamily="18" charset="0"/>
              </a:rPr>
              <a:t>unbeliever </a:t>
            </a:r>
            <a:r>
              <a:rPr lang="en-US" sz="2400" dirty="0">
                <a:latin typeface="Times New Roman" panose="02020603050405020304" pitchFamily="18" charset="0"/>
                <a:cs typeface="Times New Roman" panose="02020603050405020304" pitchFamily="18" charset="0"/>
              </a:rPr>
              <a:t>is saved by baptism.</a:t>
            </a:r>
          </a:p>
        </p:txBody>
      </p:sp>
      <p:sp>
        <p:nvSpPr>
          <p:cNvPr id="3" name="TextBox 2">
            <a:extLst>
              <a:ext uri="{FF2B5EF4-FFF2-40B4-BE49-F238E27FC236}">
                <a16:creationId xmlns:a16="http://schemas.microsoft.com/office/drawing/2014/main" id="{C8A064F3-2EB4-6A55-886F-9E57DD07EE41}"/>
              </a:ext>
            </a:extLst>
          </p:cNvPr>
          <p:cNvSpPr txBox="1"/>
          <p:nvPr/>
        </p:nvSpPr>
        <p:spPr>
          <a:xfrm>
            <a:off x="7917230" y="2555235"/>
            <a:ext cx="3158080" cy="1200329"/>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Baptists </a:t>
            </a:r>
            <a:r>
              <a:rPr lang="en-US" sz="2400" dirty="0">
                <a:latin typeface="Times New Roman" panose="02020603050405020304" pitchFamily="18" charset="0"/>
                <a:cs typeface="Times New Roman" panose="02020603050405020304" pitchFamily="18" charset="0"/>
              </a:rPr>
              <a:t>claim the believer is saved </a:t>
            </a:r>
            <a:r>
              <a:rPr lang="en-US" sz="2400" i="1" dirty="0">
                <a:latin typeface="Times New Roman" panose="02020603050405020304" pitchFamily="18" charset="0"/>
                <a:cs typeface="Times New Roman" panose="02020603050405020304" pitchFamily="18" charset="0"/>
              </a:rPr>
              <a:t>before, or without, </a:t>
            </a:r>
            <a:r>
              <a:rPr lang="en-US" sz="2400" dirty="0">
                <a:latin typeface="Times New Roman" panose="02020603050405020304" pitchFamily="18" charset="0"/>
                <a:cs typeface="Times New Roman" panose="02020603050405020304" pitchFamily="18" charset="0"/>
              </a:rPr>
              <a:t>baptism.</a:t>
            </a:r>
          </a:p>
        </p:txBody>
      </p:sp>
    </p:spTree>
    <p:extLst>
      <p:ext uri="{BB962C8B-B14F-4D97-AF65-F5344CB8AC3E}">
        <p14:creationId xmlns:p14="http://schemas.microsoft.com/office/powerpoint/2010/main" val="3264086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3868-C387-EA3B-54CD-6DAC678C2911}"/>
              </a:ext>
            </a:extLst>
          </p:cNvPr>
          <p:cNvSpPr>
            <a:spLocks noGrp="1"/>
          </p:cNvSpPr>
          <p:nvPr>
            <p:ph type="title"/>
          </p:nvPr>
        </p:nvSpPr>
        <p:spPr>
          <a:xfrm>
            <a:off x="838200" y="440075"/>
            <a:ext cx="10515600" cy="1238823"/>
          </a:xfrm>
        </p:spPr>
        <p:txBody>
          <a:bodyPr>
            <a:normAutofit/>
          </a:bodyPr>
          <a:lstStyle/>
          <a:p>
            <a:r>
              <a:rPr lang="en-US" b="1" dirty="0" err="1">
                <a:latin typeface="Times New Roman" panose="02020603050405020304" pitchFamily="18" charset="0"/>
                <a:cs typeface="Times New Roman" panose="02020603050405020304" pitchFamily="18" charset="0"/>
              </a:rPr>
              <a:t>Pastoralis</a:t>
            </a:r>
            <a:r>
              <a:rPr lang="en-US" b="1" dirty="0">
                <a:latin typeface="Times New Roman" panose="02020603050405020304" pitchFamily="18" charset="0"/>
                <a:cs typeface="Times New Roman" panose="02020603050405020304" pitchFamily="18" charset="0"/>
              </a:rPr>
              <a:t> action (From the </a:t>
            </a:r>
            <a:r>
              <a:rPr lang="en-US" b="1" dirty="0" err="1">
                <a:latin typeface="Times New Roman" panose="02020603050405020304" pitchFamily="18" charset="0"/>
                <a:cs typeface="Times New Roman" panose="02020603050405020304" pitchFamily="18" charset="0"/>
              </a:rPr>
              <a:t>the</a:t>
            </a:r>
            <a:r>
              <a:rPr lang="en-US" b="1" dirty="0">
                <a:latin typeface="Times New Roman" panose="02020603050405020304" pitchFamily="18" charset="0"/>
                <a:cs typeface="Times New Roman" panose="02020603050405020304" pitchFamily="18" charset="0"/>
              </a:rPr>
              <a:t> Vatican)</a:t>
            </a:r>
            <a:br>
              <a:rPr lang="en-US" b="1" dirty="0">
                <a:latin typeface="Times New Roman" panose="02020603050405020304" pitchFamily="18" charset="0"/>
                <a:cs typeface="Times New Roman" panose="02020603050405020304" pitchFamily="18" charset="0"/>
              </a:rPr>
            </a:br>
            <a:r>
              <a:rPr lang="en-US" sz="3200" i="1" dirty="0">
                <a:latin typeface="Times New Roman" panose="02020603050405020304" pitchFamily="18" charset="0"/>
                <a:cs typeface="Times New Roman" panose="02020603050405020304" pitchFamily="18" charset="0"/>
              </a:rPr>
              <a:t>INSTRUCTION ON INFANT BAPTISM</a:t>
            </a:r>
            <a:endParaRPr lang="en-US" sz="3600" i="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42DC8E7-B747-DFB5-7DA8-AF0E567CA44D}"/>
              </a:ext>
            </a:extLst>
          </p:cNvPr>
          <p:cNvSpPr>
            <a:spLocks noGrp="1"/>
          </p:cNvSpPr>
          <p:nvPr>
            <p:ph idx="1"/>
          </p:nvPr>
        </p:nvSpPr>
        <p:spPr>
          <a:xfrm>
            <a:off x="1448424" y="1930556"/>
            <a:ext cx="9295151" cy="3915608"/>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“The fact that infants cannot yet profess personal faith does not prevent the Church from conferring this sacrament on them… the child who is baptized believes not on its own account, by a personal act, but through others, "through the Church's faith communicated to it." This same teaching is also expressed in the new Rite of Baptism, when the celebrant asks the parents and godparents to profess the Faith of the Church, the Faith in which the children are baptized.”</a:t>
            </a:r>
          </a:p>
        </p:txBody>
      </p:sp>
    </p:spTree>
    <p:extLst>
      <p:ext uri="{BB962C8B-B14F-4D97-AF65-F5344CB8AC3E}">
        <p14:creationId xmlns:p14="http://schemas.microsoft.com/office/powerpoint/2010/main" val="2496699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AE63B-0D2C-57F4-8443-F1FA5F66632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595B563-AD40-5F10-8EE7-3B0F036537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029885"/>
            <a:ext cx="10905066" cy="4798228"/>
          </a:xfrm>
          <a:prstGeom prst="rect">
            <a:avLst/>
          </a:prstGeom>
        </p:spPr>
      </p:pic>
      <p:sp>
        <p:nvSpPr>
          <p:cNvPr id="2" name="TextBox 1">
            <a:extLst>
              <a:ext uri="{FF2B5EF4-FFF2-40B4-BE49-F238E27FC236}">
                <a16:creationId xmlns:a16="http://schemas.microsoft.com/office/drawing/2014/main" id="{42C0BD60-5F97-CE9A-9769-A445D3EC5359}"/>
              </a:ext>
            </a:extLst>
          </p:cNvPr>
          <p:cNvSpPr txBox="1"/>
          <p:nvPr/>
        </p:nvSpPr>
        <p:spPr>
          <a:xfrm>
            <a:off x="7432144" y="1891820"/>
            <a:ext cx="4116389" cy="3785652"/>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Lutherans </a:t>
            </a:r>
            <a:r>
              <a:rPr lang="en-US" sz="2400" dirty="0">
                <a:latin typeface="Times New Roman" panose="02020603050405020304" pitchFamily="18" charset="0"/>
                <a:cs typeface="Times New Roman" panose="02020603050405020304" pitchFamily="18" charset="0"/>
              </a:rPr>
              <a:t>claim that the participant is saved by </a:t>
            </a:r>
            <a:r>
              <a:rPr lang="en-US" sz="2400" i="1" dirty="0">
                <a:latin typeface="Times New Roman" panose="02020603050405020304" pitchFamily="18" charset="0"/>
                <a:cs typeface="Times New Roman" panose="02020603050405020304" pitchFamily="18" charset="0"/>
              </a:rPr>
              <a:t>faith</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alone</a:t>
            </a:r>
            <a:r>
              <a:rPr lang="en-US" sz="2400" dirty="0">
                <a:latin typeface="Times New Roman" panose="02020603050405020304" pitchFamily="18" charset="0"/>
                <a:cs typeface="Times New Roman" panose="02020603050405020304" pitchFamily="18" charset="0"/>
              </a:rPr>
              <a:t>, therefore baptism </a:t>
            </a:r>
            <a:r>
              <a:rPr lang="en-US" sz="2400" i="1" dirty="0">
                <a:latin typeface="Times New Roman" panose="02020603050405020304" pitchFamily="18" charset="0"/>
                <a:cs typeface="Times New Roman" panose="02020603050405020304" pitchFamily="18" charset="0"/>
              </a:rPr>
              <a:t>gives</a:t>
            </a:r>
            <a:r>
              <a:rPr lang="en-US" sz="2400" dirty="0">
                <a:latin typeface="Times New Roman" panose="02020603050405020304" pitchFamily="18" charset="0"/>
                <a:cs typeface="Times New Roman" panose="02020603050405020304" pitchFamily="18" charset="0"/>
              </a:rPr>
              <a:t> the participating infant </a:t>
            </a:r>
            <a:r>
              <a:rPr lang="en-US" sz="2400" i="1" dirty="0">
                <a:latin typeface="Times New Roman" panose="02020603050405020304" pitchFamily="18" charset="0"/>
                <a:cs typeface="Times New Roman" panose="02020603050405020304" pitchFamily="18" charset="0"/>
              </a:rPr>
              <a:t>saving faith</a:t>
            </a:r>
            <a:r>
              <a:rPr lang="en-US" sz="2400" dirty="0">
                <a:latin typeface="Times New Roman" panose="02020603050405020304" pitchFamily="18" charset="0"/>
                <a:cs typeface="Times New Roman" panose="02020603050405020304" pitchFamily="18" charset="0"/>
              </a:rPr>
              <a:t>, so the implied reading is:</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algn="ctr"/>
            <a:r>
              <a:rPr lang="en-US" sz="2400" i="1" dirty="0">
                <a:latin typeface="Times New Roman" panose="02020603050405020304" pitchFamily="18" charset="0"/>
                <a:cs typeface="Times New Roman" panose="02020603050405020304" pitchFamily="18" charset="0"/>
              </a:rPr>
              <a:t>“The one who is baptized</a:t>
            </a:r>
          </a:p>
          <a:p>
            <a:pPr algn="ctr"/>
            <a:r>
              <a:rPr lang="en-US" sz="2400" i="1" dirty="0">
                <a:latin typeface="Times New Roman" panose="02020603050405020304" pitchFamily="18" charset="0"/>
                <a:cs typeface="Times New Roman" panose="02020603050405020304" pitchFamily="18" charset="0"/>
              </a:rPr>
              <a:t>has faith created in them</a:t>
            </a:r>
          </a:p>
          <a:p>
            <a:pPr algn="ctr"/>
            <a:r>
              <a:rPr lang="en-US" sz="2400" i="1" dirty="0">
                <a:latin typeface="Times New Roman" panose="02020603050405020304" pitchFamily="18" charset="0"/>
                <a:cs typeface="Times New Roman" panose="02020603050405020304" pitchFamily="18" charset="0"/>
              </a:rPr>
              <a:t>that receives the salvation baptism gives to faith.”</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0200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0BB4EED-A79C-1238-97C8-1EACDE5AB2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4753" y="917967"/>
            <a:ext cx="11222494" cy="5022065"/>
          </a:xfrm>
          <a:prstGeom prst="rect">
            <a:avLst/>
          </a:prstGeom>
        </p:spPr>
      </p:pic>
      <p:sp>
        <p:nvSpPr>
          <p:cNvPr id="3" name="Rectangle 2">
            <a:extLst>
              <a:ext uri="{FF2B5EF4-FFF2-40B4-BE49-F238E27FC236}">
                <a16:creationId xmlns:a16="http://schemas.microsoft.com/office/drawing/2014/main" id="{A3CEDCD1-DC07-8BCD-6605-5CB22020B9E7}"/>
              </a:ext>
            </a:extLst>
          </p:cNvPr>
          <p:cNvSpPr/>
          <p:nvPr/>
        </p:nvSpPr>
        <p:spPr>
          <a:xfrm>
            <a:off x="0" y="502469"/>
            <a:ext cx="12192000" cy="11240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43512849-5C21-D193-BD41-06037C18ADAB}"/>
              </a:ext>
            </a:extLst>
          </p:cNvPr>
          <p:cNvSpPr txBox="1">
            <a:spLocks/>
          </p:cNvSpPr>
          <p:nvPr/>
        </p:nvSpPr>
        <p:spPr>
          <a:xfrm>
            <a:off x="4540826" y="924676"/>
            <a:ext cx="5105400" cy="7017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latin typeface="Times New Roman" panose="02020603050405020304" pitchFamily="18" charset="0"/>
                <a:cs typeface="Times New Roman" panose="02020603050405020304" pitchFamily="18" charset="0"/>
              </a:rPr>
              <a:t>The Baptist Objection:</a:t>
            </a:r>
          </a:p>
        </p:txBody>
      </p:sp>
      <p:sp>
        <p:nvSpPr>
          <p:cNvPr id="2" name="TextBox 1">
            <a:extLst>
              <a:ext uri="{FF2B5EF4-FFF2-40B4-BE49-F238E27FC236}">
                <a16:creationId xmlns:a16="http://schemas.microsoft.com/office/drawing/2014/main" id="{333BB48F-EBB5-7386-14B1-E1F3F93578C1}"/>
              </a:ext>
            </a:extLst>
          </p:cNvPr>
          <p:cNvSpPr txBox="1"/>
          <p:nvPr/>
        </p:nvSpPr>
        <p:spPr>
          <a:xfrm>
            <a:off x="6927428" y="5657671"/>
            <a:ext cx="4779819" cy="830997"/>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“but Jesus does not say that the unbaptized will be condemned.”</a:t>
            </a:r>
          </a:p>
        </p:txBody>
      </p:sp>
    </p:spTree>
    <p:extLst>
      <p:ext uri="{BB962C8B-B14F-4D97-AF65-F5344CB8AC3E}">
        <p14:creationId xmlns:p14="http://schemas.microsoft.com/office/powerpoint/2010/main" val="926261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8FF8F0A-D465-2695-A019-770FCEC40A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00684" y="993160"/>
            <a:ext cx="7390631" cy="4871680"/>
          </a:xfrm>
          <a:prstGeom prst="rect">
            <a:avLst/>
          </a:prstGeom>
        </p:spPr>
      </p:pic>
    </p:spTree>
    <p:extLst>
      <p:ext uri="{BB962C8B-B14F-4D97-AF65-F5344CB8AC3E}">
        <p14:creationId xmlns:p14="http://schemas.microsoft.com/office/powerpoint/2010/main" val="1681536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654F0-B475-3F59-97EC-E027DEF631A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3E0C8C7-BC9E-8C2C-15E2-E419911A7E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4753" y="917967"/>
            <a:ext cx="11222494" cy="5022065"/>
          </a:xfrm>
          <a:prstGeom prst="rect">
            <a:avLst/>
          </a:prstGeom>
        </p:spPr>
      </p:pic>
      <p:sp>
        <p:nvSpPr>
          <p:cNvPr id="2" name="Multiplication Sign 1">
            <a:extLst>
              <a:ext uri="{FF2B5EF4-FFF2-40B4-BE49-F238E27FC236}">
                <a16:creationId xmlns:a16="http://schemas.microsoft.com/office/drawing/2014/main" id="{8B649823-2F75-A2E6-2B95-1518FD7B43D2}"/>
              </a:ext>
            </a:extLst>
          </p:cNvPr>
          <p:cNvSpPr/>
          <p:nvPr/>
        </p:nvSpPr>
        <p:spPr>
          <a:xfrm>
            <a:off x="2153690" y="3001656"/>
            <a:ext cx="5347854" cy="1456511"/>
          </a:xfrm>
          <a:prstGeom prst="mathMultiply">
            <a:avLst/>
          </a:prstGeom>
          <a:solidFill>
            <a:srgbClr val="FF0000">
              <a:alpha val="9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8401B06-A297-78BC-D50C-699F721EFA33}"/>
              </a:ext>
            </a:extLst>
          </p:cNvPr>
          <p:cNvSpPr txBox="1"/>
          <p:nvPr/>
        </p:nvSpPr>
        <p:spPr>
          <a:xfrm>
            <a:off x="1573967" y="5670225"/>
            <a:ext cx="5657413"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“And baptism is only mentioned here because believers are typically baptized.”</a:t>
            </a:r>
          </a:p>
        </p:txBody>
      </p:sp>
      <p:sp>
        <p:nvSpPr>
          <p:cNvPr id="4" name="Rectangle 3">
            <a:extLst>
              <a:ext uri="{FF2B5EF4-FFF2-40B4-BE49-F238E27FC236}">
                <a16:creationId xmlns:a16="http://schemas.microsoft.com/office/drawing/2014/main" id="{8CB9C3BA-7A29-A72F-0BF4-FE1C6FDE6733}"/>
              </a:ext>
            </a:extLst>
          </p:cNvPr>
          <p:cNvSpPr/>
          <p:nvPr/>
        </p:nvSpPr>
        <p:spPr>
          <a:xfrm>
            <a:off x="0" y="502469"/>
            <a:ext cx="12192000" cy="11240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a:extLst>
              <a:ext uri="{FF2B5EF4-FFF2-40B4-BE49-F238E27FC236}">
                <a16:creationId xmlns:a16="http://schemas.microsoft.com/office/drawing/2014/main" id="{6CF378BA-81BD-7623-9F0C-37B38C3AD368}"/>
              </a:ext>
            </a:extLst>
          </p:cNvPr>
          <p:cNvSpPr txBox="1">
            <a:spLocks/>
          </p:cNvSpPr>
          <p:nvPr/>
        </p:nvSpPr>
        <p:spPr>
          <a:xfrm>
            <a:off x="4540826" y="924676"/>
            <a:ext cx="5105400" cy="7017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latin typeface="Times New Roman" panose="02020603050405020304" pitchFamily="18" charset="0"/>
                <a:cs typeface="Times New Roman" panose="02020603050405020304" pitchFamily="18" charset="0"/>
              </a:rPr>
              <a:t>Therefore:</a:t>
            </a:r>
          </a:p>
        </p:txBody>
      </p:sp>
    </p:spTree>
    <p:extLst>
      <p:ext uri="{BB962C8B-B14F-4D97-AF65-F5344CB8AC3E}">
        <p14:creationId xmlns:p14="http://schemas.microsoft.com/office/powerpoint/2010/main" val="4039708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9BB6D-13B4-77CE-A7B7-971A784651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885CBF-32FE-13C5-6FDF-F480E94BD1D5}"/>
              </a:ext>
            </a:extLst>
          </p:cNvPr>
          <p:cNvSpPr>
            <a:spLocks noGrp="1"/>
          </p:cNvSpPr>
          <p:nvPr>
            <p:ph idx="1"/>
          </p:nvPr>
        </p:nvSpPr>
        <p:spPr>
          <a:xfrm>
            <a:off x="189824" y="333994"/>
            <a:ext cx="5906176" cy="6190012"/>
          </a:xfrm>
        </p:spPr>
        <p:txBody>
          <a:bodyPr>
            <a:noAutofit/>
          </a:bodyPr>
          <a:lstStyle/>
          <a:p>
            <a:pPr marL="0" indent="0">
              <a:lnSpc>
                <a:spcPct val="110000"/>
              </a:lnSpc>
              <a:buNone/>
            </a:pPr>
            <a:r>
              <a:rPr lang="en-US" sz="2500" dirty="0">
                <a:latin typeface="Times New Roman" panose="02020603050405020304" pitchFamily="18" charset="0"/>
                <a:cs typeface="Times New Roman" panose="02020603050405020304" pitchFamily="18" charset="0"/>
              </a:rPr>
              <a:t>The one who</a:t>
            </a:r>
            <a:br>
              <a:rPr lang="en-US" sz="2500"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gathers wood and</a:t>
            </a:r>
            <a:br>
              <a:rPr lang="en-US" sz="2500" dirty="0">
                <a:latin typeface="Times New Roman" panose="02020603050405020304" pitchFamily="18" charset="0"/>
                <a:cs typeface="Times New Roman" panose="02020603050405020304" pitchFamily="18" charset="0"/>
              </a:rPr>
            </a:br>
            <a:r>
              <a:rPr lang="en-US" sz="2500" dirty="0">
                <a:solidFill>
                  <a:schemeClr val="accent1">
                    <a:lumMod val="60000"/>
                    <a:lumOff val="40000"/>
                  </a:schemeClr>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ignites it</a:t>
            </a:r>
            <a:br>
              <a:rPr lang="en-US" sz="2500" dirty="0">
                <a:latin typeface="Times New Roman" panose="02020603050405020304" pitchFamily="18" charset="0"/>
                <a:cs typeface="Times New Roman" panose="02020603050405020304" pitchFamily="18" charset="0"/>
              </a:rPr>
            </a:br>
            <a:r>
              <a:rPr lang="en-US" sz="2500" dirty="0">
                <a:solidFill>
                  <a:schemeClr val="accent6"/>
                </a:solidFill>
              </a:rPr>
              <a:t>🗹</a:t>
            </a:r>
            <a:r>
              <a:rPr lang="en-US" sz="2500" dirty="0"/>
              <a:t> </a:t>
            </a:r>
            <a:r>
              <a:rPr lang="en-US" sz="2500" dirty="0">
                <a:latin typeface="Times New Roman" panose="02020603050405020304" pitchFamily="18" charset="0"/>
                <a:cs typeface="Times New Roman" panose="02020603050405020304" pitchFamily="18" charset="0"/>
              </a:rPr>
              <a:t>will have a bonfire</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The one who does </a:t>
            </a:r>
            <a:r>
              <a:rPr lang="en-US" sz="2500" b="1" dirty="0">
                <a:latin typeface="Times New Roman" panose="02020603050405020304" pitchFamily="18" charset="0"/>
                <a:cs typeface="Times New Roman" panose="02020603050405020304" pitchFamily="18" charset="0"/>
              </a:rPr>
              <a:t>not</a:t>
            </a:r>
            <a:br>
              <a:rPr lang="en-US" sz="2500" b="1"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gather wood</a:t>
            </a:r>
            <a:br>
              <a:rPr lang="en-US" sz="2500" dirty="0">
                <a:latin typeface="Times New Roman" panose="02020603050405020304" pitchFamily="18" charset="0"/>
                <a:cs typeface="Times New Roman" panose="02020603050405020304" pitchFamily="18" charset="0"/>
              </a:rPr>
            </a:br>
            <a:r>
              <a:rPr lang="en-US" sz="2500" dirty="0">
                <a:solidFill>
                  <a:srgbClr val="FF0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will </a:t>
            </a:r>
            <a:r>
              <a:rPr lang="en-US" sz="2500" b="1" dirty="0">
                <a:latin typeface="Times New Roman" panose="02020603050405020304" pitchFamily="18" charset="0"/>
                <a:cs typeface="Times New Roman" panose="02020603050405020304" pitchFamily="18" charset="0"/>
              </a:rPr>
              <a:t>not</a:t>
            </a:r>
            <a:r>
              <a:rPr lang="en-US" sz="2500" dirty="0">
                <a:latin typeface="Times New Roman" panose="02020603050405020304" pitchFamily="18" charset="0"/>
                <a:cs typeface="Times New Roman" panose="02020603050405020304" pitchFamily="18" charset="0"/>
              </a:rPr>
              <a:t> have a bonfire.</a:t>
            </a:r>
          </a:p>
          <a:p>
            <a:pPr marL="0" indent="0">
              <a:lnSpc>
                <a:spcPct val="110000"/>
              </a:lnSpc>
              <a:buNone/>
            </a:pPr>
            <a:r>
              <a:rPr lang="en-US" sz="2500" dirty="0">
                <a:latin typeface="Times New Roman" panose="02020603050405020304" pitchFamily="18" charset="0"/>
                <a:cs typeface="Times New Roman" panose="02020603050405020304" pitchFamily="18" charset="0"/>
              </a:rPr>
              <a:t>The one who</a:t>
            </a:r>
            <a:br>
              <a:rPr lang="en-US" sz="2500"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enrolls in college courses and</a:t>
            </a:r>
            <a:br>
              <a:rPr lang="en-US" sz="2500" dirty="0">
                <a:latin typeface="Times New Roman" panose="02020603050405020304" pitchFamily="18" charset="0"/>
                <a:cs typeface="Times New Roman" panose="02020603050405020304" pitchFamily="18" charset="0"/>
              </a:rPr>
            </a:br>
            <a:r>
              <a:rPr lang="en-US" sz="2500" dirty="0">
                <a:solidFill>
                  <a:srgbClr val="00B0F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completes course requirements</a:t>
            </a:r>
            <a:br>
              <a:rPr lang="en-US" sz="2500" dirty="0">
                <a:latin typeface="Times New Roman" panose="02020603050405020304" pitchFamily="18" charset="0"/>
                <a:cs typeface="Times New Roman" panose="02020603050405020304" pitchFamily="18" charset="0"/>
              </a:rPr>
            </a:br>
            <a:r>
              <a:rPr lang="en-US" sz="2500" dirty="0">
                <a:solidFill>
                  <a:srgbClr val="00B050"/>
                </a:solidFill>
              </a:rPr>
              <a:t>🗹</a:t>
            </a:r>
            <a:r>
              <a:rPr lang="en-US" sz="2500" dirty="0"/>
              <a:t> </a:t>
            </a:r>
            <a:r>
              <a:rPr lang="en-US" sz="2500" dirty="0">
                <a:latin typeface="Times New Roman" panose="02020603050405020304" pitchFamily="18" charset="0"/>
                <a:cs typeface="Times New Roman" panose="02020603050405020304" pitchFamily="18" charset="0"/>
              </a:rPr>
              <a:t>will get a degree.</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The one who does </a:t>
            </a:r>
            <a:r>
              <a:rPr lang="en-US" sz="2500" b="1" dirty="0">
                <a:latin typeface="Times New Roman" panose="02020603050405020304" pitchFamily="18" charset="0"/>
                <a:cs typeface="Times New Roman" panose="02020603050405020304" pitchFamily="18" charset="0"/>
              </a:rPr>
              <a:t>not</a:t>
            </a:r>
            <a:br>
              <a:rPr lang="en-US" sz="2500" b="1"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 </a:t>
            </a:r>
            <a:r>
              <a:rPr lang="en-US" sz="2500" dirty="0">
                <a:latin typeface="Times New Roman" panose="02020603050405020304" pitchFamily="18" charset="0"/>
                <a:cs typeface="Times New Roman" panose="02020603050405020304" pitchFamily="18" charset="0"/>
              </a:rPr>
              <a:t>enroll in the college course</a:t>
            </a:r>
            <a:br>
              <a:rPr lang="en-US" sz="2500" dirty="0">
                <a:latin typeface="Times New Roman" panose="02020603050405020304" pitchFamily="18" charset="0"/>
                <a:cs typeface="Times New Roman" panose="02020603050405020304" pitchFamily="18" charset="0"/>
              </a:rPr>
            </a:br>
            <a:r>
              <a:rPr lang="en-US" sz="2500" dirty="0">
                <a:solidFill>
                  <a:srgbClr val="FF0000"/>
                </a:solidFill>
                <a:latin typeface="Times New Roman" panose="02020603050405020304" pitchFamily="18" charset="0"/>
                <a:cs typeface="Times New Roman" panose="02020603050405020304" pitchFamily="18" charset="0"/>
              </a:rPr>
              <a:t>ⓧ </a:t>
            </a:r>
            <a:r>
              <a:rPr lang="en-US" sz="2500" dirty="0">
                <a:latin typeface="Times New Roman" panose="02020603050405020304" pitchFamily="18" charset="0"/>
                <a:cs typeface="Times New Roman" panose="02020603050405020304" pitchFamily="18" charset="0"/>
              </a:rPr>
              <a:t>will </a:t>
            </a:r>
            <a:r>
              <a:rPr lang="en-US" sz="2500" b="1" dirty="0">
                <a:latin typeface="Times New Roman" panose="02020603050405020304" pitchFamily="18" charset="0"/>
                <a:cs typeface="Times New Roman" panose="02020603050405020304" pitchFamily="18" charset="0"/>
              </a:rPr>
              <a:t>not </a:t>
            </a:r>
            <a:r>
              <a:rPr lang="en-US" sz="2500" dirty="0">
                <a:latin typeface="Times New Roman" panose="02020603050405020304" pitchFamily="18" charset="0"/>
                <a:cs typeface="Times New Roman" panose="02020603050405020304" pitchFamily="18" charset="0"/>
              </a:rPr>
              <a:t>get a degree</a:t>
            </a:r>
            <a:r>
              <a:rPr lang="en-US" sz="2500" b="1" dirty="0">
                <a:latin typeface="Times New Roman" panose="02020603050405020304" pitchFamily="18" charset="0"/>
                <a:cs typeface="Times New Roman" panose="02020603050405020304" pitchFamily="18" charset="0"/>
              </a:rPr>
              <a:t>.</a:t>
            </a:r>
            <a:endParaRPr lang="en-US" sz="25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40D2818-6328-8494-4819-BC2CAC5B59C8}"/>
              </a:ext>
            </a:extLst>
          </p:cNvPr>
          <p:cNvSpPr txBox="1"/>
          <p:nvPr/>
        </p:nvSpPr>
        <p:spPr>
          <a:xfrm>
            <a:off x="5267325" y="333994"/>
            <a:ext cx="6734851" cy="6247864"/>
          </a:xfrm>
          <a:prstGeom prst="rect">
            <a:avLst/>
          </a:prstGeom>
          <a:noFill/>
        </p:spPr>
        <p:txBody>
          <a:bodyPr wrap="square">
            <a:spAutoFit/>
          </a:bodyPr>
          <a:lstStyle/>
          <a:p>
            <a:r>
              <a:rPr lang="en-US" sz="2500" dirty="0">
                <a:latin typeface="Times New Roman" panose="02020603050405020304" pitchFamily="18" charset="0"/>
                <a:cs typeface="Times New Roman" panose="02020603050405020304" pitchFamily="18" charset="0"/>
              </a:rPr>
              <a:t>The one who</a:t>
            </a:r>
            <a:br>
              <a:rPr lang="en-US" sz="2500"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sows seeds and</a:t>
            </a:r>
            <a:br>
              <a:rPr lang="en-US" sz="2500" dirty="0">
                <a:latin typeface="Times New Roman" panose="02020603050405020304" pitchFamily="18" charset="0"/>
                <a:cs typeface="Times New Roman" panose="02020603050405020304" pitchFamily="18" charset="0"/>
              </a:rPr>
            </a:br>
            <a:r>
              <a:rPr lang="en-US" sz="2500" dirty="0">
                <a:solidFill>
                  <a:srgbClr val="00B0F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tends his garden</a:t>
            </a:r>
            <a:br>
              <a:rPr lang="en-US" sz="2500" dirty="0">
                <a:latin typeface="Times New Roman" panose="02020603050405020304" pitchFamily="18" charset="0"/>
                <a:cs typeface="Times New Roman" panose="02020603050405020304" pitchFamily="18" charset="0"/>
              </a:rPr>
            </a:br>
            <a:r>
              <a:rPr lang="en-US" sz="2500" dirty="0">
                <a:solidFill>
                  <a:srgbClr val="00B05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will grow a crop.</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The one who does </a:t>
            </a:r>
            <a:r>
              <a:rPr lang="en-US" sz="2500" b="1" dirty="0">
                <a:latin typeface="Times New Roman" panose="02020603050405020304" pitchFamily="18" charset="0"/>
                <a:cs typeface="Times New Roman" panose="02020603050405020304" pitchFamily="18" charset="0"/>
              </a:rPr>
              <a:t>not</a:t>
            </a:r>
            <a:br>
              <a:rPr lang="en-US" sz="2500" b="1"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sow seeds</a:t>
            </a:r>
            <a:br>
              <a:rPr lang="en-US" sz="2500" dirty="0">
                <a:latin typeface="Times New Roman" panose="02020603050405020304" pitchFamily="18" charset="0"/>
                <a:cs typeface="Times New Roman" panose="02020603050405020304" pitchFamily="18" charset="0"/>
              </a:rPr>
            </a:br>
            <a:r>
              <a:rPr lang="en-US" sz="2500" dirty="0">
                <a:solidFill>
                  <a:srgbClr val="FF0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will </a:t>
            </a:r>
            <a:r>
              <a:rPr lang="en-US" sz="2500" b="1" dirty="0">
                <a:latin typeface="Times New Roman" panose="02020603050405020304" pitchFamily="18" charset="0"/>
                <a:cs typeface="Times New Roman" panose="02020603050405020304" pitchFamily="18" charset="0"/>
              </a:rPr>
              <a:t>not</a:t>
            </a:r>
            <a:r>
              <a:rPr lang="en-US" sz="2500" dirty="0">
                <a:latin typeface="Times New Roman" panose="02020603050405020304" pitchFamily="18" charset="0"/>
                <a:cs typeface="Times New Roman" panose="02020603050405020304" pitchFamily="18" charset="0"/>
              </a:rPr>
              <a:t> grow a crop. </a:t>
            </a:r>
            <a:br>
              <a:rPr lang="en-US" sz="2500" dirty="0">
                <a:latin typeface="Times New Roman" panose="02020603050405020304" pitchFamily="18" charset="0"/>
                <a:cs typeface="Times New Roman" panose="02020603050405020304" pitchFamily="18" charset="0"/>
              </a:rPr>
            </a:br>
            <a:endParaRPr lang="en-US" sz="2500" dirty="0">
              <a:latin typeface="Times New Roman" panose="02020603050405020304" pitchFamily="18" charset="0"/>
              <a:cs typeface="Times New Roman" panose="02020603050405020304" pitchFamily="18" charset="0"/>
            </a:endParaRPr>
          </a:p>
          <a:p>
            <a:r>
              <a:rPr lang="en-US" sz="2500" dirty="0">
                <a:latin typeface="Times New Roman" panose="02020603050405020304" pitchFamily="18" charset="0"/>
                <a:cs typeface="Times New Roman" panose="02020603050405020304" pitchFamily="18" charset="0"/>
              </a:rPr>
              <a:t>The one who</a:t>
            </a:r>
            <a:br>
              <a:rPr lang="en-US" sz="2500"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looks intently into the</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perfect law of freedom and</a:t>
            </a:r>
            <a:br>
              <a:rPr lang="en-US" sz="2500" dirty="0">
                <a:latin typeface="Times New Roman" panose="02020603050405020304" pitchFamily="18" charset="0"/>
                <a:cs typeface="Times New Roman" panose="02020603050405020304" pitchFamily="18" charset="0"/>
              </a:rPr>
            </a:br>
            <a:r>
              <a:rPr lang="en-US" sz="2500" dirty="0">
                <a:solidFill>
                  <a:srgbClr val="00B0F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perseveres</a:t>
            </a:r>
            <a:br>
              <a:rPr lang="en-US" sz="2500" dirty="0">
                <a:latin typeface="Times New Roman" panose="02020603050405020304" pitchFamily="18" charset="0"/>
                <a:cs typeface="Times New Roman" panose="02020603050405020304" pitchFamily="18" charset="0"/>
              </a:rPr>
            </a:br>
            <a:r>
              <a:rPr lang="en-US" sz="2500" dirty="0">
                <a:solidFill>
                  <a:srgbClr val="00B05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will be blessed in what he does. [</a:t>
            </a:r>
            <a:r>
              <a:rPr lang="en-US" sz="2500" i="1" dirty="0">
                <a:latin typeface="Times New Roman" panose="02020603050405020304" pitchFamily="18" charset="0"/>
                <a:cs typeface="Times New Roman" panose="02020603050405020304" pitchFamily="18" charset="0"/>
              </a:rPr>
              <a:t>James 1:25</a:t>
            </a:r>
            <a:r>
              <a:rPr lang="en-US" sz="2500" dirty="0">
                <a:latin typeface="Times New Roman" panose="02020603050405020304" pitchFamily="18" charset="0"/>
                <a:cs typeface="Times New Roman" panose="02020603050405020304" pitchFamily="18" charset="0"/>
              </a:rPr>
              <a:t>]</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The one who does</a:t>
            </a:r>
            <a:r>
              <a:rPr lang="en-US" sz="2500" b="1" dirty="0">
                <a:latin typeface="Times New Roman" panose="02020603050405020304" pitchFamily="18" charset="0"/>
                <a:cs typeface="Times New Roman" panose="02020603050405020304" pitchFamily="18" charset="0"/>
              </a:rPr>
              <a:t> not</a:t>
            </a:r>
            <a:br>
              <a:rPr lang="en-US" sz="2500" b="1"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look intently into the perfect law of freedom</a:t>
            </a:r>
            <a:br>
              <a:rPr lang="en-US" sz="2500" dirty="0">
                <a:latin typeface="Times New Roman" panose="02020603050405020304" pitchFamily="18" charset="0"/>
                <a:cs typeface="Times New Roman" panose="02020603050405020304" pitchFamily="18" charset="0"/>
              </a:rPr>
            </a:br>
            <a:r>
              <a:rPr lang="en-US" sz="2500" dirty="0">
                <a:solidFill>
                  <a:srgbClr val="FF0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will </a:t>
            </a:r>
            <a:r>
              <a:rPr lang="en-US" sz="2500" b="1" dirty="0">
                <a:latin typeface="Times New Roman" panose="02020603050405020304" pitchFamily="18" charset="0"/>
                <a:cs typeface="Times New Roman" panose="02020603050405020304" pitchFamily="18" charset="0"/>
              </a:rPr>
              <a:t>not</a:t>
            </a:r>
            <a:r>
              <a:rPr lang="en-US" sz="2500" dirty="0">
                <a:latin typeface="Times New Roman" panose="02020603050405020304" pitchFamily="18" charset="0"/>
                <a:cs typeface="Times New Roman" panose="02020603050405020304" pitchFamily="18" charset="0"/>
              </a:rPr>
              <a:t> be blessed in what he does. </a:t>
            </a:r>
          </a:p>
        </p:txBody>
      </p:sp>
    </p:spTree>
    <p:extLst>
      <p:ext uri="{BB962C8B-B14F-4D97-AF65-F5344CB8AC3E}">
        <p14:creationId xmlns:p14="http://schemas.microsoft.com/office/powerpoint/2010/main" val="3634406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8A8B5-E42E-DBB5-AD7A-AFD1ABEAB2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F974B2-9184-CC6C-087B-93A250316501}"/>
              </a:ext>
            </a:extLst>
          </p:cNvPr>
          <p:cNvSpPr>
            <a:spLocks noGrp="1"/>
          </p:cNvSpPr>
          <p:nvPr>
            <p:ph idx="1"/>
          </p:nvPr>
        </p:nvSpPr>
        <p:spPr>
          <a:xfrm>
            <a:off x="189824" y="333994"/>
            <a:ext cx="5906176" cy="5838206"/>
          </a:xfrm>
        </p:spPr>
        <p:txBody>
          <a:bodyPr>
            <a:noAutofit/>
          </a:bodyPr>
          <a:lstStyle/>
          <a:p>
            <a:pPr marL="0" indent="0">
              <a:lnSpc>
                <a:spcPct val="110000"/>
              </a:lnSpc>
              <a:buNone/>
            </a:pPr>
            <a:r>
              <a:rPr lang="en-US" sz="2500" dirty="0">
                <a:latin typeface="Times New Roman" panose="02020603050405020304" pitchFamily="18" charset="0"/>
                <a:cs typeface="Times New Roman" panose="02020603050405020304" pitchFamily="18" charset="0"/>
              </a:rPr>
              <a:t>The one who</a:t>
            </a:r>
            <a:br>
              <a:rPr lang="en-US" sz="2500"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gathers wood and</a:t>
            </a:r>
            <a:br>
              <a:rPr lang="en-US" sz="2500" dirty="0">
                <a:latin typeface="Times New Roman" panose="02020603050405020304" pitchFamily="18" charset="0"/>
                <a:cs typeface="Times New Roman" panose="02020603050405020304" pitchFamily="18" charset="0"/>
              </a:rPr>
            </a:br>
            <a:r>
              <a:rPr lang="en-US" sz="2500" dirty="0">
                <a:solidFill>
                  <a:schemeClr val="accent1">
                    <a:lumMod val="60000"/>
                    <a:lumOff val="40000"/>
                  </a:schemeClr>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ignites it</a:t>
            </a:r>
            <a:br>
              <a:rPr lang="en-US" sz="2500" dirty="0">
                <a:latin typeface="Times New Roman" panose="02020603050405020304" pitchFamily="18" charset="0"/>
                <a:cs typeface="Times New Roman" panose="02020603050405020304" pitchFamily="18" charset="0"/>
              </a:rPr>
            </a:br>
            <a:r>
              <a:rPr lang="en-US" sz="2500" dirty="0">
                <a:solidFill>
                  <a:schemeClr val="accent6"/>
                </a:solidFill>
              </a:rPr>
              <a:t>🗹</a:t>
            </a:r>
            <a:r>
              <a:rPr lang="en-US" sz="2500" dirty="0"/>
              <a:t> </a:t>
            </a:r>
            <a:r>
              <a:rPr lang="en-US" sz="2500" dirty="0">
                <a:latin typeface="Times New Roman" panose="02020603050405020304" pitchFamily="18" charset="0"/>
                <a:cs typeface="Times New Roman" panose="02020603050405020304" pitchFamily="18" charset="0"/>
              </a:rPr>
              <a:t>will have a bonfire</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The one who does </a:t>
            </a:r>
            <a:r>
              <a:rPr lang="en-US" sz="2500" b="1" dirty="0">
                <a:latin typeface="Times New Roman" panose="02020603050405020304" pitchFamily="18" charset="0"/>
                <a:cs typeface="Times New Roman" panose="02020603050405020304" pitchFamily="18" charset="0"/>
              </a:rPr>
              <a:t>not</a:t>
            </a:r>
            <a:br>
              <a:rPr lang="en-US" sz="2500" b="1"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gather wood</a:t>
            </a:r>
            <a:br>
              <a:rPr lang="en-US" sz="2500" dirty="0">
                <a:latin typeface="Times New Roman" panose="02020603050405020304" pitchFamily="18" charset="0"/>
                <a:cs typeface="Times New Roman" panose="02020603050405020304" pitchFamily="18" charset="0"/>
              </a:rPr>
            </a:br>
            <a:r>
              <a:rPr lang="en-US" sz="2500" dirty="0">
                <a:solidFill>
                  <a:srgbClr val="FF0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will </a:t>
            </a:r>
            <a:r>
              <a:rPr lang="en-US" sz="2500" b="1" dirty="0">
                <a:latin typeface="Times New Roman" panose="02020603050405020304" pitchFamily="18" charset="0"/>
                <a:cs typeface="Times New Roman" panose="02020603050405020304" pitchFamily="18" charset="0"/>
              </a:rPr>
              <a:t>not</a:t>
            </a:r>
            <a:r>
              <a:rPr lang="en-US" sz="2500" dirty="0">
                <a:latin typeface="Times New Roman" panose="02020603050405020304" pitchFamily="18" charset="0"/>
                <a:cs typeface="Times New Roman" panose="02020603050405020304" pitchFamily="18" charset="0"/>
              </a:rPr>
              <a:t> have a bonfire. </a:t>
            </a:r>
          </a:p>
          <a:p>
            <a:pPr marL="0" indent="0">
              <a:lnSpc>
                <a:spcPct val="110000"/>
              </a:lnSpc>
              <a:buNone/>
            </a:pPr>
            <a:r>
              <a:rPr lang="en-US" sz="2500" dirty="0">
                <a:latin typeface="Times New Roman" panose="02020603050405020304" pitchFamily="18" charset="0"/>
                <a:cs typeface="Times New Roman" panose="02020603050405020304" pitchFamily="18" charset="0"/>
              </a:rPr>
              <a:t>The one who</a:t>
            </a:r>
            <a:br>
              <a:rPr lang="en-US" sz="2500"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enrolls in a college course and</a:t>
            </a:r>
            <a:br>
              <a:rPr lang="en-US" sz="2500" dirty="0">
                <a:latin typeface="Times New Roman" panose="02020603050405020304" pitchFamily="18" charset="0"/>
                <a:cs typeface="Times New Roman" panose="02020603050405020304" pitchFamily="18" charset="0"/>
              </a:rPr>
            </a:br>
            <a:r>
              <a:rPr lang="en-US" sz="2500" dirty="0">
                <a:solidFill>
                  <a:srgbClr val="00B0F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completes course requirements</a:t>
            </a:r>
            <a:br>
              <a:rPr lang="en-US" sz="2500" dirty="0">
                <a:latin typeface="Times New Roman" panose="02020603050405020304" pitchFamily="18" charset="0"/>
                <a:cs typeface="Times New Roman" panose="02020603050405020304" pitchFamily="18" charset="0"/>
              </a:rPr>
            </a:br>
            <a:r>
              <a:rPr lang="en-US" sz="2500" dirty="0">
                <a:solidFill>
                  <a:srgbClr val="00B050"/>
                </a:solidFill>
              </a:rPr>
              <a:t>🗹</a:t>
            </a:r>
            <a:r>
              <a:rPr lang="en-US" sz="2500" dirty="0"/>
              <a:t> </a:t>
            </a:r>
            <a:r>
              <a:rPr lang="en-US" sz="2500" dirty="0">
                <a:latin typeface="Times New Roman" panose="02020603050405020304" pitchFamily="18" charset="0"/>
                <a:cs typeface="Times New Roman" panose="02020603050405020304" pitchFamily="18" charset="0"/>
              </a:rPr>
              <a:t>will get college credits.</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The one who does </a:t>
            </a:r>
            <a:r>
              <a:rPr lang="en-US" sz="2500" b="1" dirty="0">
                <a:latin typeface="Times New Roman" panose="02020603050405020304" pitchFamily="18" charset="0"/>
                <a:cs typeface="Times New Roman" panose="02020603050405020304" pitchFamily="18" charset="0"/>
              </a:rPr>
              <a:t>not</a:t>
            </a:r>
            <a:br>
              <a:rPr lang="en-US" sz="2500" b="1"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 </a:t>
            </a:r>
            <a:r>
              <a:rPr lang="en-US" sz="2500" dirty="0">
                <a:latin typeface="Times New Roman" panose="02020603050405020304" pitchFamily="18" charset="0"/>
                <a:cs typeface="Times New Roman" panose="02020603050405020304" pitchFamily="18" charset="0"/>
              </a:rPr>
              <a:t>enroll in the college course</a:t>
            </a:r>
            <a:br>
              <a:rPr lang="en-US" sz="2500" dirty="0">
                <a:latin typeface="Times New Roman" panose="02020603050405020304" pitchFamily="18" charset="0"/>
                <a:cs typeface="Times New Roman" panose="02020603050405020304" pitchFamily="18" charset="0"/>
              </a:rPr>
            </a:br>
            <a:r>
              <a:rPr lang="en-US" sz="2500" dirty="0">
                <a:solidFill>
                  <a:srgbClr val="FF0000"/>
                </a:solidFill>
                <a:latin typeface="Times New Roman" panose="02020603050405020304" pitchFamily="18" charset="0"/>
                <a:cs typeface="Times New Roman" panose="02020603050405020304" pitchFamily="18" charset="0"/>
              </a:rPr>
              <a:t>ⓧ </a:t>
            </a:r>
            <a:r>
              <a:rPr lang="en-US" sz="2500" dirty="0">
                <a:latin typeface="Times New Roman" panose="02020603050405020304" pitchFamily="18" charset="0"/>
                <a:cs typeface="Times New Roman" panose="02020603050405020304" pitchFamily="18" charset="0"/>
              </a:rPr>
              <a:t>will </a:t>
            </a:r>
            <a:r>
              <a:rPr lang="en-US" sz="2500" b="1" dirty="0">
                <a:latin typeface="Times New Roman" panose="02020603050405020304" pitchFamily="18" charset="0"/>
                <a:cs typeface="Times New Roman" panose="02020603050405020304" pitchFamily="18" charset="0"/>
              </a:rPr>
              <a:t>not</a:t>
            </a:r>
            <a:r>
              <a:rPr lang="en-US" sz="2500" dirty="0">
                <a:latin typeface="Times New Roman" panose="02020603050405020304" pitchFamily="18" charset="0"/>
                <a:cs typeface="Times New Roman" panose="02020603050405020304" pitchFamily="18" charset="0"/>
              </a:rPr>
              <a:t> get college credits.</a:t>
            </a:r>
          </a:p>
        </p:txBody>
      </p:sp>
      <p:sp>
        <p:nvSpPr>
          <p:cNvPr id="5" name="TextBox 4">
            <a:extLst>
              <a:ext uri="{FF2B5EF4-FFF2-40B4-BE49-F238E27FC236}">
                <a16:creationId xmlns:a16="http://schemas.microsoft.com/office/drawing/2014/main" id="{5A192660-5B0A-19AB-F602-7DA8FB2CFA0A}"/>
              </a:ext>
            </a:extLst>
          </p:cNvPr>
          <p:cNvSpPr txBox="1"/>
          <p:nvPr/>
        </p:nvSpPr>
        <p:spPr>
          <a:xfrm>
            <a:off x="5267325" y="333994"/>
            <a:ext cx="6734851" cy="6247864"/>
          </a:xfrm>
          <a:prstGeom prst="rect">
            <a:avLst/>
          </a:prstGeom>
          <a:noFill/>
        </p:spPr>
        <p:txBody>
          <a:bodyPr wrap="square">
            <a:spAutoFit/>
          </a:bodyPr>
          <a:lstStyle/>
          <a:p>
            <a:r>
              <a:rPr lang="en-US" sz="2500" dirty="0">
                <a:latin typeface="Times New Roman" panose="02020603050405020304" pitchFamily="18" charset="0"/>
                <a:cs typeface="Times New Roman" panose="02020603050405020304" pitchFamily="18" charset="0"/>
              </a:rPr>
              <a:t>The one who</a:t>
            </a:r>
            <a:br>
              <a:rPr lang="en-US" sz="2500"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sows seeds and</a:t>
            </a:r>
            <a:br>
              <a:rPr lang="en-US" sz="2500" dirty="0">
                <a:latin typeface="Times New Roman" panose="02020603050405020304" pitchFamily="18" charset="0"/>
                <a:cs typeface="Times New Roman" panose="02020603050405020304" pitchFamily="18" charset="0"/>
              </a:rPr>
            </a:br>
            <a:r>
              <a:rPr lang="en-US" sz="2500" dirty="0">
                <a:solidFill>
                  <a:srgbClr val="00B0F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tends his garden</a:t>
            </a:r>
            <a:br>
              <a:rPr lang="en-US" sz="2500" dirty="0">
                <a:latin typeface="Times New Roman" panose="02020603050405020304" pitchFamily="18" charset="0"/>
                <a:cs typeface="Times New Roman" panose="02020603050405020304" pitchFamily="18" charset="0"/>
              </a:rPr>
            </a:br>
            <a:r>
              <a:rPr lang="en-US" sz="2500" dirty="0">
                <a:solidFill>
                  <a:srgbClr val="00B05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will grow a crop.</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The one who does </a:t>
            </a:r>
            <a:r>
              <a:rPr lang="en-US" sz="2500" b="1" dirty="0">
                <a:latin typeface="Times New Roman" panose="02020603050405020304" pitchFamily="18" charset="0"/>
                <a:cs typeface="Times New Roman" panose="02020603050405020304" pitchFamily="18" charset="0"/>
              </a:rPr>
              <a:t>not</a:t>
            </a:r>
            <a:br>
              <a:rPr lang="en-US" sz="2500" b="1"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sow seeds</a:t>
            </a:r>
            <a:br>
              <a:rPr lang="en-US" sz="2500" dirty="0">
                <a:latin typeface="Times New Roman" panose="02020603050405020304" pitchFamily="18" charset="0"/>
                <a:cs typeface="Times New Roman" panose="02020603050405020304" pitchFamily="18" charset="0"/>
              </a:rPr>
            </a:br>
            <a:r>
              <a:rPr lang="en-US" sz="2500" dirty="0">
                <a:solidFill>
                  <a:srgbClr val="FF0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will </a:t>
            </a:r>
            <a:r>
              <a:rPr lang="en-US" sz="2500" b="1" dirty="0">
                <a:latin typeface="Times New Roman" panose="02020603050405020304" pitchFamily="18" charset="0"/>
                <a:cs typeface="Times New Roman" panose="02020603050405020304" pitchFamily="18" charset="0"/>
              </a:rPr>
              <a:t>not</a:t>
            </a:r>
            <a:r>
              <a:rPr lang="en-US" sz="2500" dirty="0">
                <a:latin typeface="Times New Roman" panose="02020603050405020304" pitchFamily="18" charset="0"/>
                <a:cs typeface="Times New Roman" panose="02020603050405020304" pitchFamily="18" charset="0"/>
              </a:rPr>
              <a:t> grow a crop. </a:t>
            </a:r>
            <a:br>
              <a:rPr lang="en-US" sz="2500" dirty="0">
                <a:latin typeface="Times New Roman" panose="02020603050405020304" pitchFamily="18" charset="0"/>
                <a:cs typeface="Times New Roman" panose="02020603050405020304" pitchFamily="18" charset="0"/>
              </a:rPr>
            </a:br>
            <a:endParaRPr lang="en-US" sz="2500" dirty="0">
              <a:latin typeface="Times New Roman" panose="02020603050405020304" pitchFamily="18" charset="0"/>
              <a:cs typeface="Times New Roman" panose="02020603050405020304" pitchFamily="18" charset="0"/>
            </a:endParaRPr>
          </a:p>
          <a:p>
            <a:r>
              <a:rPr lang="en-US" sz="2500" dirty="0">
                <a:latin typeface="Times New Roman" panose="02020603050405020304" pitchFamily="18" charset="0"/>
                <a:cs typeface="Times New Roman" panose="02020603050405020304" pitchFamily="18" charset="0"/>
              </a:rPr>
              <a:t>The one who</a:t>
            </a:r>
            <a:br>
              <a:rPr lang="en-US" sz="2500"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looks intently into the</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perfect law of freedom and</a:t>
            </a:r>
            <a:br>
              <a:rPr lang="en-US" sz="2500" dirty="0">
                <a:latin typeface="Times New Roman" panose="02020603050405020304" pitchFamily="18" charset="0"/>
                <a:cs typeface="Times New Roman" panose="02020603050405020304" pitchFamily="18" charset="0"/>
              </a:rPr>
            </a:br>
            <a:r>
              <a:rPr lang="en-US" sz="2500" dirty="0">
                <a:solidFill>
                  <a:srgbClr val="00B0F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perseveres</a:t>
            </a:r>
            <a:br>
              <a:rPr lang="en-US" sz="2500" dirty="0">
                <a:latin typeface="Times New Roman" panose="02020603050405020304" pitchFamily="18" charset="0"/>
                <a:cs typeface="Times New Roman" panose="02020603050405020304" pitchFamily="18" charset="0"/>
              </a:rPr>
            </a:br>
            <a:r>
              <a:rPr lang="en-US" sz="2500" dirty="0">
                <a:solidFill>
                  <a:srgbClr val="00B05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will be blessed in what he does. [</a:t>
            </a:r>
            <a:r>
              <a:rPr lang="en-US" sz="2500" i="1" dirty="0">
                <a:latin typeface="Times New Roman" panose="02020603050405020304" pitchFamily="18" charset="0"/>
                <a:cs typeface="Times New Roman" panose="02020603050405020304" pitchFamily="18" charset="0"/>
              </a:rPr>
              <a:t>James 1:25</a:t>
            </a:r>
            <a:r>
              <a:rPr lang="en-US" sz="2500" dirty="0">
                <a:latin typeface="Times New Roman" panose="02020603050405020304" pitchFamily="18" charset="0"/>
                <a:cs typeface="Times New Roman" panose="02020603050405020304" pitchFamily="18" charset="0"/>
              </a:rPr>
              <a:t>]</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The one who does</a:t>
            </a:r>
            <a:r>
              <a:rPr lang="en-US" sz="2500" b="1" dirty="0">
                <a:latin typeface="Times New Roman" panose="02020603050405020304" pitchFamily="18" charset="0"/>
                <a:cs typeface="Times New Roman" panose="02020603050405020304" pitchFamily="18" charset="0"/>
              </a:rPr>
              <a:t> not</a:t>
            </a:r>
            <a:br>
              <a:rPr lang="en-US" sz="2500" b="1" dirty="0">
                <a:latin typeface="Times New Roman" panose="02020603050405020304" pitchFamily="18" charset="0"/>
                <a:cs typeface="Times New Roman" panose="02020603050405020304" pitchFamily="18" charset="0"/>
              </a:rPr>
            </a:br>
            <a:r>
              <a:rPr lang="en-US" sz="2500" dirty="0">
                <a:solidFill>
                  <a:srgbClr val="FFC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look intently into the perfect law of freedom</a:t>
            </a:r>
            <a:br>
              <a:rPr lang="en-US" sz="2500" dirty="0">
                <a:latin typeface="Times New Roman" panose="02020603050405020304" pitchFamily="18" charset="0"/>
                <a:cs typeface="Times New Roman" panose="02020603050405020304" pitchFamily="18" charset="0"/>
              </a:rPr>
            </a:br>
            <a:r>
              <a:rPr lang="en-US" sz="2500" dirty="0">
                <a:solidFill>
                  <a:srgbClr val="FF0000"/>
                </a:solidFill>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will </a:t>
            </a:r>
            <a:r>
              <a:rPr lang="en-US" sz="2500" b="1" dirty="0">
                <a:latin typeface="Times New Roman" panose="02020603050405020304" pitchFamily="18" charset="0"/>
                <a:cs typeface="Times New Roman" panose="02020603050405020304" pitchFamily="18" charset="0"/>
              </a:rPr>
              <a:t>not</a:t>
            </a:r>
            <a:r>
              <a:rPr lang="en-US" sz="2500" dirty="0">
                <a:latin typeface="Times New Roman" panose="02020603050405020304" pitchFamily="18" charset="0"/>
                <a:cs typeface="Times New Roman" panose="02020603050405020304" pitchFamily="18" charset="0"/>
              </a:rPr>
              <a:t> be blessed in what he does. </a:t>
            </a:r>
          </a:p>
        </p:txBody>
      </p:sp>
      <p:sp>
        <p:nvSpPr>
          <p:cNvPr id="4" name="Rectangle 3">
            <a:extLst>
              <a:ext uri="{FF2B5EF4-FFF2-40B4-BE49-F238E27FC236}">
                <a16:creationId xmlns:a16="http://schemas.microsoft.com/office/drawing/2014/main" id="{0B0E6066-6FAF-8C94-B90D-A39C2F765C98}"/>
              </a:ext>
            </a:extLst>
          </p:cNvPr>
          <p:cNvSpPr/>
          <p:nvPr/>
        </p:nvSpPr>
        <p:spPr>
          <a:xfrm>
            <a:off x="-84993" y="-96761"/>
            <a:ext cx="12361985" cy="7139354"/>
          </a:xfrm>
          <a:prstGeom prst="rect">
            <a:avLst/>
          </a:prstGeom>
          <a:solidFill>
            <a:schemeClr val="bg1">
              <a:alpha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853AEC1-26C9-282D-B88C-D578AA18BAFB}"/>
              </a:ext>
            </a:extLst>
          </p:cNvPr>
          <p:cNvSpPr txBox="1"/>
          <p:nvPr/>
        </p:nvSpPr>
        <p:spPr>
          <a:xfrm>
            <a:off x="1238250" y="3136612"/>
            <a:ext cx="9715500" cy="584775"/>
          </a:xfrm>
          <a:prstGeom prst="rect">
            <a:avLst/>
          </a:prstGeom>
          <a:noFill/>
        </p:spPr>
        <p:txBody>
          <a:bodyPr wrap="square" rtlCol="0">
            <a:spAutoFit/>
          </a:bodyPr>
          <a:lstStyle/>
          <a:p>
            <a:pPr algn="ctr"/>
            <a:r>
              <a:rPr lang="en-US" sz="3200" dirty="0">
                <a:solidFill>
                  <a:srgbClr val="00B0F0"/>
                </a:solidFill>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can only be done by those who have done </a:t>
            </a:r>
            <a:r>
              <a:rPr lang="en-US" sz="3200" dirty="0">
                <a:solidFill>
                  <a:srgbClr val="FFC000"/>
                </a:solidFill>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29398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E8676-126C-0C6A-2700-6504DB8C71E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8838A66-29BE-0735-3C07-7829210576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4753" y="917967"/>
            <a:ext cx="11222494" cy="5022065"/>
          </a:xfrm>
          <a:prstGeom prst="rect">
            <a:avLst/>
          </a:prstGeom>
        </p:spPr>
      </p:pic>
      <p:sp>
        <p:nvSpPr>
          <p:cNvPr id="2" name="TextBox 1">
            <a:extLst>
              <a:ext uri="{FF2B5EF4-FFF2-40B4-BE49-F238E27FC236}">
                <a16:creationId xmlns:a16="http://schemas.microsoft.com/office/drawing/2014/main" id="{6FAF3C7E-E819-9C34-C043-EA593EB8A7C6}"/>
              </a:ext>
            </a:extLst>
          </p:cNvPr>
          <p:cNvSpPr txBox="1"/>
          <p:nvPr/>
        </p:nvSpPr>
        <p:spPr>
          <a:xfrm>
            <a:off x="7369029" y="3304309"/>
            <a:ext cx="3672590" cy="830997"/>
          </a:xfrm>
          <a:prstGeom prst="rect">
            <a:avLst/>
          </a:prstGeom>
          <a:noFill/>
        </p:spPr>
        <p:txBody>
          <a:bodyPr wrap="square" rtlCol="0">
            <a:spAutoFit/>
          </a:bodyPr>
          <a:lstStyle/>
          <a:p>
            <a:pPr algn="ctr"/>
            <a:r>
              <a:rPr lang="en-US" sz="2400" i="1" dirty="0">
                <a:latin typeface="Times New Roman" panose="02020603050405020304" pitchFamily="18" charset="0"/>
                <a:cs typeface="Times New Roman" panose="02020603050405020304" pitchFamily="18" charset="0"/>
              </a:rPr>
              <a:t>~</a:t>
            </a:r>
            <a:r>
              <a:rPr lang="en-US" sz="2400" i="1" u="sng" dirty="0">
                <a:latin typeface="Times New Roman" panose="02020603050405020304" pitchFamily="18" charset="0"/>
                <a:cs typeface="Times New Roman" panose="02020603050405020304" pitchFamily="18" charset="0"/>
              </a:rPr>
              <a:t>will</a:t>
            </a:r>
            <a:r>
              <a:rPr lang="en-US" sz="2400" i="1" dirty="0">
                <a:latin typeface="Times New Roman" panose="02020603050405020304" pitchFamily="18" charset="0"/>
                <a:cs typeface="Times New Roman" panose="02020603050405020304" pitchFamily="18" charset="0"/>
              </a:rPr>
              <a:t> not be- and </a:t>
            </a:r>
            <a:r>
              <a:rPr lang="en-US" sz="2400" i="1" u="sng" dirty="0">
                <a:latin typeface="Times New Roman" panose="02020603050405020304" pitchFamily="18" charset="0"/>
                <a:cs typeface="Times New Roman" panose="02020603050405020304" pitchFamily="18" charset="0"/>
              </a:rPr>
              <a:t>can</a:t>
            </a:r>
            <a:r>
              <a:rPr lang="en-US" sz="2400" i="1" dirty="0">
                <a:latin typeface="Times New Roman" panose="02020603050405020304" pitchFamily="18" charset="0"/>
                <a:cs typeface="Times New Roman" panose="02020603050405020304" pitchFamily="18" charset="0"/>
              </a:rPr>
              <a:t> not be</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baptized, ergo they~</a:t>
            </a:r>
          </a:p>
        </p:txBody>
      </p:sp>
      <p:sp>
        <p:nvSpPr>
          <p:cNvPr id="3" name="TextBox 2">
            <a:extLst>
              <a:ext uri="{FF2B5EF4-FFF2-40B4-BE49-F238E27FC236}">
                <a16:creationId xmlns:a16="http://schemas.microsoft.com/office/drawing/2014/main" id="{E67B781C-331D-DDC7-C3A0-6A3FD5DE52A5}"/>
              </a:ext>
            </a:extLst>
          </p:cNvPr>
          <p:cNvSpPr txBox="1"/>
          <p:nvPr/>
        </p:nvSpPr>
        <p:spPr>
          <a:xfrm>
            <a:off x="1061753" y="1048911"/>
            <a:ext cx="10068493" cy="584775"/>
          </a:xfrm>
          <a:prstGeom prst="rect">
            <a:avLst/>
          </a:prstGeom>
          <a:solidFill>
            <a:schemeClr val="bg1"/>
          </a:solidFill>
        </p:spPr>
        <p:txBody>
          <a:bodyPr wrap="square" rtlCol="0">
            <a:spAutoFit/>
          </a:bodyPr>
          <a:lstStyle/>
          <a:p>
            <a:pPr algn="ctr"/>
            <a:r>
              <a:rPr lang="en-US" sz="3200" dirty="0">
                <a:solidFill>
                  <a:srgbClr val="00B0F0"/>
                </a:solidFill>
                <a:latin typeface="Times New Roman" panose="02020603050405020304" pitchFamily="18" charset="0"/>
                <a:cs typeface="Times New Roman" panose="02020603050405020304" pitchFamily="18" charset="0"/>
              </a:rPr>
              <a:t>baptism</a:t>
            </a:r>
            <a:r>
              <a:rPr lang="en-US" sz="3200" dirty="0">
                <a:latin typeface="Times New Roman" panose="02020603050405020304" pitchFamily="18" charset="0"/>
                <a:cs typeface="Times New Roman" panose="02020603050405020304" pitchFamily="18" charset="0"/>
              </a:rPr>
              <a:t> can only be received by those who have </a:t>
            </a:r>
            <a:r>
              <a:rPr lang="en-US" sz="3200" dirty="0">
                <a:solidFill>
                  <a:srgbClr val="FFC000"/>
                </a:solidFill>
                <a:latin typeface="Times New Roman" panose="02020603050405020304" pitchFamily="18" charset="0"/>
                <a:cs typeface="Times New Roman" panose="02020603050405020304" pitchFamily="18" charset="0"/>
              </a:rPr>
              <a:t>believed</a:t>
            </a:r>
            <a:r>
              <a:rPr lang="en-US" sz="3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28961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36A80-1626-1939-D7B1-82CDAF8987C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EEA3094-F092-4ADA-EA7F-6ED27AACB3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4753" y="917967"/>
            <a:ext cx="11222494" cy="5022065"/>
          </a:xfrm>
          <a:prstGeom prst="rect">
            <a:avLst/>
          </a:prstGeom>
        </p:spPr>
      </p:pic>
      <p:sp>
        <p:nvSpPr>
          <p:cNvPr id="3" name="TextBox 2">
            <a:extLst>
              <a:ext uri="{FF2B5EF4-FFF2-40B4-BE49-F238E27FC236}">
                <a16:creationId xmlns:a16="http://schemas.microsoft.com/office/drawing/2014/main" id="{28E535EC-CD7F-294F-6C56-AED72C533B68}"/>
              </a:ext>
            </a:extLst>
          </p:cNvPr>
          <p:cNvSpPr txBox="1"/>
          <p:nvPr/>
        </p:nvSpPr>
        <p:spPr>
          <a:xfrm>
            <a:off x="1061753" y="1048911"/>
            <a:ext cx="10068493" cy="584775"/>
          </a:xfrm>
          <a:prstGeom prst="rect">
            <a:avLst/>
          </a:prstGeom>
          <a:solidFill>
            <a:schemeClr val="bg1"/>
          </a:solidFill>
        </p:spPr>
        <p:txBody>
          <a:bodyPr wrap="square" rtlCol="0">
            <a:spAutoFit/>
          </a:bodyPr>
          <a:lstStyle/>
          <a:p>
            <a:pPr algn="ctr"/>
            <a:r>
              <a:rPr lang="en-US" sz="3200" dirty="0">
                <a:solidFill>
                  <a:srgbClr val="00B0F0"/>
                </a:solidFill>
                <a:latin typeface="Times New Roman" panose="02020603050405020304" pitchFamily="18" charset="0"/>
                <a:cs typeface="Times New Roman" panose="02020603050405020304" pitchFamily="18" charset="0"/>
              </a:rPr>
              <a:t>baptism</a:t>
            </a:r>
            <a:r>
              <a:rPr lang="en-US" sz="3200" dirty="0">
                <a:latin typeface="Times New Roman" panose="02020603050405020304" pitchFamily="18" charset="0"/>
                <a:cs typeface="Times New Roman" panose="02020603050405020304" pitchFamily="18" charset="0"/>
              </a:rPr>
              <a:t> can only be received by those who have </a:t>
            </a:r>
            <a:r>
              <a:rPr lang="en-US" sz="3200" dirty="0">
                <a:solidFill>
                  <a:srgbClr val="FFC000"/>
                </a:solidFill>
                <a:latin typeface="Times New Roman" panose="02020603050405020304" pitchFamily="18" charset="0"/>
                <a:cs typeface="Times New Roman" panose="02020603050405020304" pitchFamily="18" charset="0"/>
              </a:rPr>
              <a:t>believed</a:t>
            </a:r>
            <a:r>
              <a:rPr lang="en-US" sz="3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05651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FE62-8868-5613-4F61-1007FC353FA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20A844D-DC3C-4184-B6C5-FA380531A3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029885"/>
            <a:ext cx="10905066" cy="4798228"/>
          </a:xfrm>
          <a:prstGeom prst="rect">
            <a:avLst/>
          </a:prstGeom>
        </p:spPr>
      </p:pic>
      <p:sp>
        <p:nvSpPr>
          <p:cNvPr id="2" name="TextBox 1">
            <a:extLst>
              <a:ext uri="{FF2B5EF4-FFF2-40B4-BE49-F238E27FC236}">
                <a16:creationId xmlns:a16="http://schemas.microsoft.com/office/drawing/2014/main" id="{D8152A2D-D977-F701-367B-EB29A2C20AFD}"/>
              </a:ext>
            </a:extLst>
          </p:cNvPr>
          <p:cNvSpPr txBox="1"/>
          <p:nvPr/>
        </p:nvSpPr>
        <p:spPr>
          <a:xfrm>
            <a:off x="7452369" y="2038855"/>
            <a:ext cx="4462540" cy="3908762"/>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Jesus is clear.</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 Matthew 28:19-20:</a:t>
            </a:r>
          </a:p>
          <a:p>
            <a:pPr algn="ctr"/>
            <a:r>
              <a:rPr lang="en-US" sz="2000" dirty="0">
                <a:latin typeface="Times New Roman" panose="02020603050405020304" pitchFamily="18" charset="0"/>
                <a:cs typeface="Times New Roman" panose="02020603050405020304" pitchFamily="18" charset="0"/>
              </a:rPr>
              <a:t>He said: “Therefore go and make disciples of all nations, baptizing them in the name of the Father and of the Son and of the Holy Spirit, and </a:t>
            </a:r>
            <a:r>
              <a:rPr lang="en-US" sz="2000" b="1" dirty="0">
                <a:latin typeface="Times New Roman" panose="02020603050405020304" pitchFamily="18" charset="0"/>
                <a:cs typeface="Times New Roman" panose="02020603050405020304" pitchFamily="18" charset="0"/>
              </a:rPr>
              <a:t>teaching them to obey everything I have commanded you. </a:t>
            </a:r>
            <a:r>
              <a:rPr lang="en-US" sz="2000" dirty="0">
                <a:latin typeface="Times New Roman" panose="02020603050405020304" pitchFamily="18" charset="0"/>
                <a:cs typeface="Times New Roman" panose="02020603050405020304" pitchFamily="18" charset="0"/>
              </a:rPr>
              <a:t>And surely I am with you always, to the very end of the age.”</a:t>
            </a:r>
          </a:p>
          <a:p>
            <a:pPr algn="ctr"/>
            <a:endParaRPr lang="en-US" sz="2000" dirty="0">
              <a:latin typeface="Times New Roman" panose="02020603050405020304" pitchFamily="18" charset="0"/>
              <a:cs typeface="Times New Roman" panose="02020603050405020304" pitchFamily="18" charset="0"/>
            </a:endParaRPr>
          </a:p>
          <a:p>
            <a:pPr algn="ctr"/>
            <a:r>
              <a:rPr lang="en-US" sz="2000" dirty="0">
                <a:latin typeface="Times New Roman" panose="02020603050405020304" pitchFamily="18" charset="0"/>
                <a:cs typeface="Times New Roman" panose="02020603050405020304" pitchFamily="18" charset="0"/>
              </a:rPr>
              <a:t>What did the apostles command?</a:t>
            </a:r>
          </a:p>
        </p:txBody>
      </p:sp>
    </p:spTree>
    <p:extLst>
      <p:ext uri="{BB962C8B-B14F-4D97-AF65-F5344CB8AC3E}">
        <p14:creationId xmlns:p14="http://schemas.microsoft.com/office/powerpoint/2010/main" val="17172736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8C273-C328-9DFD-767B-00B9EBCD08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DB158E-317D-DC5A-BCDC-50FEBA1A588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Acts 2:14-36,</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Peter Preached His First Sermon</a:t>
            </a:r>
          </a:p>
        </p:txBody>
      </p:sp>
      <p:sp>
        <p:nvSpPr>
          <p:cNvPr id="3" name="Content Placeholder 2">
            <a:extLst>
              <a:ext uri="{FF2B5EF4-FFF2-40B4-BE49-F238E27FC236}">
                <a16:creationId xmlns:a16="http://schemas.microsoft.com/office/drawing/2014/main" id="{F12A5C31-5790-5F2B-BADA-6B769A74AB23}"/>
              </a:ext>
            </a:extLst>
          </p:cNvPr>
          <p:cNvSpPr>
            <a:spLocks noGrp="1"/>
          </p:cNvSpPr>
          <p:nvPr>
            <p:ph idx="1"/>
          </p:nvPr>
        </p:nvSpPr>
        <p:spPr>
          <a:xfrm>
            <a:off x="838200" y="1825625"/>
            <a:ext cx="10619510" cy="3646920"/>
          </a:xfrm>
        </p:spPr>
        <p:txBody>
          <a:bodyPr>
            <a:normAutofit fontScale="92500" lnSpcReduction="20000"/>
          </a:bodyPr>
          <a:lstStyle/>
          <a:p>
            <a:pPr marL="0" indent="0">
              <a:buNone/>
            </a:pPr>
            <a:r>
              <a:rPr lang="en-US" dirty="0">
                <a:latin typeface="Times New Roman" panose="02020603050405020304" pitchFamily="18" charset="0"/>
                <a:cs typeface="Times New Roman" panose="02020603050405020304" pitchFamily="18" charset="0"/>
              </a:rPr>
              <a:t>V:36-38:</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“Therefore let all the house of Israel know with certainty that God has made this Jesus, whom you crucified, both Lord and Messiah.”</a:t>
            </a:r>
          </a:p>
          <a:p>
            <a:pPr marL="0" indent="0">
              <a:buNone/>
            </a:pP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When [the crowd] heard this, they were pierced to the heart and said to Peter and the rest of the apostles, “Brothers, what should we do?</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Peter replied, “Repent and be baptized, each of you, in the name of Jesus Christ for the forgiveness of your sins, and you will receive the gift of the Holy Spirit.”</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0887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0348278-F502-0345-10EC-5D8362E313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029885"/>
            <a:ext cx="10905066" cy="4798228"/>
          </a:xfrm>
          <a:prstGeom prst="rect">
            <a:avLst/>
          </a:prstGeom>
        </p:spPr>
      </p:pic>
    </p:spTree>
    <p:extLst>
      <p:ext uri="{BB962C8B-B14F-4D97-AF65-F5344CB8AC3E}">
        <p14:creationId xmlns:p14="http://schemas.microsoft.com/office/powerpoint/2010/main" val="1893241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061E5-E45B-0587-1BA7-0490CB4F04CC}"/>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1E08CA7-ABC6-1D74-1704-3E2E6B6973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029885"/>
            <a:ext cx="10905066" cy="4798228"/>
          </a:xfrm>
          <a:prstGeom prst="rect">
            <a:avLst/>
          </a:prstGeom>
        </p:spPr>
      </p:pic>
      <p:sp>
        <p:nvSpPr>
          <p:cNvPr id="2" name="Rectangle 1">
            <a:extLst>
              <a:ext uri="{FF2B5EF4-FFF2-40B4-BE49-F238E27FC236}">
                <a16:creationId xmlns:a16="http://schemas.microsoft.com/office/drawing/2014/main" id="{FC10E042-092C-F91A-5774-96B4518D7888}"/>
              </a:ext>
            </a:extLst>
          </p:cNvPr>
          <p:cNvSpPr/>
          <p:nvPr/>
        </p:nvSpPr>
        <p:spPr>
          <a:xfrm>
            <a:off x="2833688" y="1758462"/>
            <a:ext cx="4208461"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8D0BA3D-F27F-7DEA-282B-957B2270EAF2}"/>
              </a:ext>
            </a:extLst>
          </p:cNvPr>
          <p:cNvSpPr txBox="1"/>
          <p:nvPr/>
        </p:nvSpPr>
        <p:spPr>
          <a:xfrm>
            <a:off x="3140294" y="2625050"/>
            <a:ext cx="3595248" cy="2677656"/>
          </a:xfrm>
          <a:prstGeom prst="rect">
            <a:avLst/>
          </a:prstGeom>
          <a:noFill/>
        </p:spPr>
        <p:txBody>
          <a:bodyPr wrap="square" rtlCol="0">
            <a:spAutoFit/>
          </a:bodyPr>
          <a:lstStyle/>
          <a:p>
            <a:pPr algn="ctr"/>
            <a:r>
              <a:rPr lang="en-US" sz="2400" b="1" dirty="0" err="1">
                <a:latin typeface="Times New Roman" panose="02020603050405020304" pitchFamily="18" charset="0"/>
                <a:cs typeface="Times New Roman" panose="02020603050405020304" pitchFamily="18" charset="0"/>
              </a:rPr>
              <a:t>Paedobaptists</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claim, with infants, that the unrepentant</a:t>
            </a:r>
          </a:p>
          <a:p>
            <a:pPr algn="ctr"/>
            <a:r>
              <a:rPr lang="en-US" sz="2400" dirty="0">
                <a:latin typeface="Times New Roman" panose="02020603050405020304" pitchFamily="18" charset="0"/>
                <a:cs typeface="Times New Roman" panose="02020603050405020304" pitchFamily="18" charset="0"/>
              </a:rPr>
              <a:t>baptized person receives the forgiveness of sins.</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This interpretation rejects the sum of the passage.</a:t>
            </a:r>
          </a:p>
        </p:txBody>
      </p:sp>
    </p:spTree>
    <p:extLst>
      <p:ext uri="{BB962C8B-B14F-4D97-AF65-F5344CB8AC3E}">
        <p14:creationId xmlns:p14="http://schemas.microsoft.com/office/powerpoint/2010/main" val="6653152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25985F0-04F5-1A3D-DC89-698BB341149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4575" y="1580938"/>
            <a:ext cx="15440107" cy="4014426"/>
          </a:xfrm>
          <a:prstGeom prst="rect">
            <a:avLst/>
          </a:prstGeom>
        </p:spPr>
      </p:pic>
      <p:sp>
        <p:nvSpPr>
          <p:cNvPr id="6" name="TextBox 5">
            <a:extLst>
              <a:ext uri="{FF2B5EF4-FFF2-40B4-BE49-F238E27FC236}">
                <a16:creationId xmlns:a16="http://schemas.microsoft.com/office/drawing/2014/main" id="{9CE7C685-072A-1F6E-989B-00788E3BA048}"/>
              </a:ext>
            </a:extLst>
          </p:cNvPr>
          <p:cNvSpPr txBox="1"/>
          <p:nvPr/>
        </p:nvSpPr>
        <p:spPr>
          <a:xfrm>
            <a:off x="1294283" y="322552"/>
            <a:ext cx="9603433" cy="1077218"/>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Another brief note:</a:t>
            </a:r>
          </a:p>
          <a:p>
            <a:pPr algn="ctr"/>
            <a:r>
              <a:rPr lang="en-US" sz="3200" dirty="0">
                <a:latin typeface="Times New Roman" panose="02020603050405020304" pitchFamily="18" charset="0"/>
                <a:cs typeface="Times New Roman" panose="02020603050405020304" pitchFamily="18" charset="0"/>
              </a:rPr>
              <a:t>Only </a:t>
            </a:r>
            <a:r>
              <a:rPr lang="en-US" sz="3200" b="1" dirty="0">
                <a:latin typeface="Times New Roman" panose="02020603050405020304" pitchFamily="18" charset="0"/>
                <a:cs typeface="Times New Roman" panose="02020603050405020304" pitchFamily="18" charset="0"/>
              </a:rPr>
              <a:t>believers</a:t>
            </a:r>
            <a:r>
              <a:rPr lang="en-US" sz="3200" dirty="0">
                <a:latin typeface="Times New Roman" panose="02020603050405020304" pitchFamily="18" charset="0"/>
                <a:cs typeface="Times New Roman" panose="02020603050405020304" pitchFamily="18" charset="0"/>
              </a:rPr>
              <a:t> were baptized that day.</a:t>
            </a:r>
          </a:p>
        </p:txBody>
      </p:sp>
      <p:sp>
        <p:nvSpPr>
          <p:cNvPr id="2" name="Rectangle 1">
            <a:extLst>
              <a:ext uri="{FF2B5EF4-FFF2-40B4-BE49-F238E27FC236}">
                <a16:creationId xmlns:a16="http://schemas.microsoft.com/office/drawing/2014/main" id="{0F76134C-3A42-7A2E-C622-DE0219AF7173}"/>
              </a:ext>
            </a:extLst>
          </p:cNvPr>
          <p:cNvSpPr/>
          <p:nvPr/>
        </p:nvSpPr>
        <p:spPr>
          <a:xfrm>
            <a:off x="11201400" y="983491"/>
            <a:ext cx="2792186" cy="50254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3083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2D2E0-7D37-3144-4491-6D180D4B1159}"/>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4A841EB-A808-19C6-59B7-78D07B43BF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029885"/>
            <a:ext cx="10905066" cy="4798228"/>
          </a:xfrm>
          <a:prstGeom prst="rect">
            <a:avLst/>
          </a:prstGeom>
        </p:spPr>
      </p:pic>
      <p:sp>
        <p:nvSpPr>
          <p:cNvPr id="2" name="Rectangle 1">
            <a:extLst>
              <a:ext uri="{FF2B5EF4-FFF2-40B4-BE49-F238E27FC236}">
                <a16:creationId xmlns:a16="http://schemas.microsoft.com/office/drawing/2014/main" id="{9C3931CB-CF3E-1B66-AD79-9A71D7E8E84C}"/>
              </a:ext>
            </a:extLst>
          </p:cNvPr>
          <p:cNvSpPr/>
          <p:nvPr/>
        </p:nvSpPr>
        <p:spPr>
          <a:xfrm>
            <a:off x="2833688" y="1758462"/>
            <a:ext cx="4208461"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544C220-A798-F783-7C9C-DB55C4D03C13}"/>
              </a:ext>
            </a:extLst>
          </p:cNvPr>
          <p:cNvSpPr txBox="1"/>
          <p:nvPr/>
        </p:nvSpPr>
        <p:spPr>
          <a:xfrm>
            <a:off x="2922014" y="1903149"/>
            <a:ext cx="4031807" cy="4524315"/>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Baptists </a:t>
            </a:r>
            <a:r>
              <a:rPr lang="en-US" sz="2400" dirty="0">
                <a:latin typeface="Times New Roman" panose="02020603050405020304" pitchFamily="18" charset="0"/>
                <a:cs typeface="Times New Roman" panose="02020603050405020304" pitchFamily="18" charset="0"/>
              </a:rPr>
              <a:t>claim that the </a:t>
            </a:r>
            <a:r>
              <a:rPr lang="en-US" sz="2400" i="1" dirty="0">
                <a:latin typeface="Times New Roman" panose="02020603050405020304" pitchFamily="18" charset="0"/>
                <a:cs typeface="Times New Roman" panose="02020603050405020304" pitchFamily="18" charset="0"/>
              </a:rPr>
              <a:t>unbaptized </a:t>
            </a:r>
            <a:r>
              <a:rPr lang="en-US" sz="2400" dirty="0">
                <a:latin typeface="Times New Roman" panose="02020603050405020304" pitchFamily="18" charset="0"/>
                <a:cs typeface="Times New Roman" panose="02020603050405020304" pitchFamily="18" charset="0"/>
              </a:rPr>
              <a:t>repentant person receives the forgiveness of sins prior to baptism.</a:t>
            </a:r>
          </a:p>
          <a:p>
            <a:pPr algn="ctr"/>
            <a:endParaRPr lang="en-US" sz="2400" dirty="0">
              <a:latin typeface="Times New Roman" panose="02020603050405020304" pitchFamily="18" charset="0"/>
              <a:cs typeface="Times New Roman" panose="02020603050405020304" pitchFamily="18" charset="0"/>
            </a:endParaRPr>
          </a:p>
          <a:p>
            <a:pPr algn="ctr"/>
            <a:r>
              <a:rPr lang="en-US" sz="2400" dirty="0">
                <a:latin typeface="Times New Roman" panose="02020603050405020304" pitchFamily="18" charset="0"/>
                <a:cs typeface="Times New Roman" panose="02020603050405020304" pitchFamily="18" charset="0"/>
              </a:rPr>
              <a:t>This is sometimes justified by saying “for” means “because”,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like it can in English,</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as in the sentence:</a:t>
            </a:r>
          </a:p>
          <a:p>
            <a:pPr algn="ct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“Be rewarded </a:t>
            </a:r>
            <a:r>
              <a:rPr lang="en-US" sz="2400" i="1" dirty="0">
                <a:latin typeface="Times New Roman" panose="02020603050405020304" pitchFamily="18" charset="0"/>
                <a:cs typeface="Times New Roman" panose="02020603050405020304" pitchFamily="18" charset="0"/>
              </a:rPr>
              <a:t>for</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your bravery”</a:t>
            </a:r>
          </a:p>
        </p:txBody>
      </p:sp>
      <p:sp>
        <p:nvSpPr>
          <p:cNvPr id="9" name="Rectangle 8">
            <a:extLst>
              <a:ext uri="{FF2B5EF4-FFF2-40B4-BE49-F238E27FC236}">
                <a16:creationId xmlns:a16="http://schemas.microsoft.com/office/drawing/2014/main" id="{19E1360E-0BF1-9CAA-9345-31F5577B9439}"/>
              </a:ext>
            </a:extLst>
          </p:cNvPr>
          <p:cNvSpPr/>
          <p:nvPr/>
        </p:nvSpPr>
        <p:spPr>
          <a:xfrm>
            <a:off x="6467740" y="4629252"/>
            <a:ext cx="1634836" cy="46166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469D0A9-DF6B-1A2E-625B-2C24E3666E4D}"/>
              </a:ext>
            </a:extLst>
          </p:cNvPr>
          <p:cNvSpPr/>
          <p:nvPr/>
        </p:nvSpPr>
        <p:spPr>
          <a:xfrm>
            <a:off x="7285158" y="4616549"/>
            <a:ext cx="978019" cy="5403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1984495-43D2-B089-0E6C-F190FA43C14A}"/>
              </a:ext>
            </a:extLst>
          </p:cNvPr>
          <p:cNvSpPr txBox="1"/>
          <p:nvPr/>
        </p:nvSpPr>
        <p:spPr>
          <a:xfrm>
            <a:off x="6603447" y="4616549"/>
            <a:ext cx="1634836" cy="461665"/>
          </a:xfrm>
          <a:prstGeom prst="rect">
            <a:avLst/>
          </a:prstGeom>
          <a:noFill/>
          <a:ln>
            <a:solidFill>
              <a:schemeClr val="accent1"/>
            </a:solidFill>
          </a:ln>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because</a:t>
            </a:r>
          </a:p>
        </p:txBody>
      </p:sp>
    </p:spTree>
    <p:extLst>
      <p:ext uri="{BB962C8B-B14F-4D97-AF65-F5344CB8AC3E}">
        <p14:creationId xmlns:p14="http://schemas.microsoft.com/office/powerpoint/2010/main" val="2362675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630DDF8-8507-101D-8885-418A32CDF9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78858" y="1012694"/>
            <a:ext cx="5834281" cy="5533546"/>
          </a:xfrm>
          <a:prstGeom prst="rect">
            <a:avLst/>
          </a:prstGeom>
        </p:spPr>
      </p:pic>
      <p:sp>
        <p:nvSpPr>
          <p:cNvPr id="6" name="TextBox 5">
            <a:extLst>
              <a:ext uri="{FF2B5EF4-FFF2-40B4-BE49-F238E27FC236}">
                <a16:creationId xmlns:a16="http://schemas.microsoft.com/office/drawing/2014/main" id="{5320A1EA-3EFD-F52B-0C8C-F10D0ED0C0E9}"/>
              </a:ext>
            </a:extLst>
          </p:cNvPr>
          <p:cNvSpPr txBox="1"/>
          <p:nvPr/>
        </p:nvSpPr>
        <p:spPr>
          <a:xfrm>
            <a:off x="2464776" y="311760"/>
            <a:ext cx="7262446" cy="646331"/>
          </a:xfrm>
          <a:prstGeom prst="rect">
            <a:avLst/>
          </a:prstGeom>
          <a:noFill/>
        </p:spPr>
        <p:txBody>
          <a:bodyPr wrap="square" rtlCol="0">
            <a:spAutoFit/>
          </a:bodyPr>
          <a:lstStyle/>
          <a:p>
            <a:pPr algn="ctr"/>
            <a:r>
              <a:rPr lang="en-US" sz="3600" i="1" dirty="0">
                <a:latin typeface="Times New Roman" panose="02020603050405020304" pitchFamily="18" charset="0"/>
                <a:cs typeface="Times New Roman" panose="02020603050405020304" pitchFamily="18" charset="0"/>
              </a:rPr>
              <a:t>Does </a:t>
            </a:r>
            <a:r>
              <a:rPr lang="el-GR" sz="3600" dirty="0">
                <a:latin typeface="Times New Roman" panose="02020603050405020304" pitchFamily="18" charset="0"/>
                <a:cs typeface="Times New Roman" panose="02020603050405020304" pitchFamily="18" charset="0"/>
              </a:rPr>
              <a:t>ε </a:t>
            </a:r>
            <a:r>
              <a:rPr lang="en-US" sz="3600" dirty="0" err="1">
                <a:latin typeface="Times New Roman" panose="02020603050405020304" pitchFamily="18" charset="0"/>
                <a:cs typeface="Times New Roman" panose="02020603050405020304" pitchFamily="18" charset="0"/>
              </a:rPr>
              <a:t>i</a:t>
            </a:r>
            <a:r>
              <a:rPr lang="el-GR" sz="3600" dirty="0">
                <a:latin typeface="Times New Roman" panose="02020603050405020304" pitchFamily="18" charset="0"/>
                <a:cs typeface="Times New Roman" panose="02020603050405020304" pitchFamily="18" charset="0"/>
              </a:rPr>
              <a:t>ζ</a:t>
            </a:r>
            <a:r>
              <a:rPr lang="en-US" sz="3600" dirty="0">
                <a:latin typeface="Times New Roman" panose="02020603050405020304" pitchFamily="18" charset="0"/>
                <a:cs typeface="Times New Roman" panose="02020603050405020304" pitchFamily="18" charset="0"/>
              </a:rPr>
              <a:t> mean “because”?</a:t>
            </a:r>
          </a:p>
        </p:txBody>
      </p:sp>
    </p:spTree>
    <p:extLst>
      <p:ext uri="{BB962C8B-B14F-4D97-AF65-F5344CB8AC3E}">
        <p14:creationId xmlns:p14="http://schemas.microsoft.com/office/powerpoint/2010/main" val="10980940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CA01E2-175B-4677-D420-54907667996F}"/>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A850DB6F-49B6-8E2C-6980-ECE65FBDE912}"/>
              </a:ext>
            </a:extLst>
          </p:cNvPr>
          <p:cNvSpPr txBox="1">
            <a:spLocks/>
          </p:cNvSpPr>
          <p:nvPr/>
        </p:nvSpPr>
        <p:spPr>
          <a:xfrm>
            <a:off x="760721" y="2169941"/>
            <a:ext cx="10670557" cy="25181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latin typeface="Times New Roman" panose="02020603050405020304" pitchFamily="18" charset="0"/>
                <a:cs typeface="Times New Roman" panose="02020603050405020304" pitchFamily="18" charset="0"/>
              </a:rPr>
              <a:t>“When it comes to Acts 2:38,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no serious grammarians [believe in a causal </a:t>
            </a:r>
            <a:r>
              <a:rPr lang="el-GR" sz="3200" dirty="0">
                <a:latin typeface="Times New Roman" panose="02020603050405020304" pitchFamily="18" charset="0"/>
                <a:cs typeface="Times New Roman" panose="02020603050405020304" pitchFamily="18" charset="0"/>
              </a:rPr>
              <a:t>ε </a:t>
            </a:r>
            <a:r>
              <a:rPr lang="en-US" sz="3200" dirty="0" err="1">
                <a:latin typeface="Times New Roman" panose="02020603050405020304" pitchFamily="18" charset="0"/>
                <a:cs typeface="Times New Roman" panose="02020603050405020304" pitchFamily="18" charset="0"/>
              </a:rPr>
              <a:t>i</a:t>
            </a:r>
            <a:r>
              <a:rPr lang="el-GR" sz="3200" dirty="0">
                <a:latin typeface="Times New Roman" panose="02020603050405020304" pitchFamily="18" charset="0"/>
                <a:cs typeface="Times New Roman" panose="02020603050405020304" pitchFamily="18" charset="0"/>
              </a:rPr>
              <a:t>ζ</a:t>
            </a:r>
            <a:r>
              <a:rPr lang="en-US" sz="3200" dirty="0">
                <a:latin typeface="Times New Roman" panose="02020603050405020304" pitchFamily="18" charset="0"/>
                <a:cs typeface="Times New Roman" panose="02020603050405020304" pitchFamily="18" charset="0"/>
              </a:rPr>
              <a:t>] today.”</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Dr. Tom Schreiner</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Christian Standard Bible Translator</a:t>
            </a:r>
            <a:endParaRPr lang="en-US" sz="3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9018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348CAFE-1725-4D3C-B453-E6A56AB4A2D9}"/>
              </a:ext>
            </a:extLst>
          </p:cNvPr>
          <p:cNvSpPr>
            <a:spLocks noGrp="1"/>
          </p:cNvSpPr>
          <p:nvPr>
            <p:ph idx="1"/>
          </p:nvPr>
        </p:nvSpPr>
        <p:spPr>
          <a:xfrm>
            <a:off x="471055" y="318656"/>
            <a:ext cx="11305309" cy="6137562"/>
          </a:xfrm>
        </p:spPr>
        <p:txBody>
          <a:bodyPr>
            <a:normAutofit lnSpcReduction="10000"/>
          </a:bodyPr>
          <a:lstStyle/>
          <a:p>
            <a:pPr marL="0" indent="0" algn="ctr">
              <a:buNone/>
            </a:pPr>
            <a:r>
              <a:rPr lang="en-US" i="1" dirty="0">
                <a:latin typeface="Times New Roman" panose="02020603050405020304" pitchFamily="18" charset="0"/>
                <a:cs typeface="Times New Roman" panose="02020603050405020304" pitchFamily="18" charset="0"/>
              </a:rPr>
              <a:t>What “For The Forgiveness of sins” means in the New Testament:</a:t>
            </a:r>
          </a:p>
          <a:p>
            <a:pPr marL="0" indent="0" algn="ctr">
              <a:buNone/>
            </a:pPr>
            <a:endParaRPr lang="en-US" i="1" dirty="0">
              <a:latin typeface="Times New Roman" panose="02020603050405020304" pitchFamily="18" charset="0"/>
              <a:cs typeface="Times New Roman" panose="02020603050405020304" pitchFamily="18" charset="0"/>
            </a:endParaRPr>
          </a:p>
          <a:p>
            <a:pPr marL="0" indent="0">
              <a:buNone/>
            </a:pPr>
            <a:r>
              <a:rPr lang="en-US" sz="3000" u="sng" dirty="0">
                <a:latin typeface="Times New Roman" panose="02020603050405020304" pitchFamily="18" charset="0"/>
                <a:cs typeface="Times New Roman" panose="02020603050405020304" pitchFamily="18" charset="0"/>
              </a:rPr>
              <a:t>Luke 24:46-47</a:t>
            </a:r>
            <a:br>
              <a:rPr lang="en-US" sz="3000" u="sng" dirty="0">
                <a:latin typeface="Times New Roman" panose="02020603050405020304" pitchFamily="18" charset="0"/>
                <a:cs typeface="Times New Roman" panose="02020603050405020304" pitchFamily="18" charset="0"/>
              </a:rPr>
            </a:br>
            <a:br>
              <a:rPr lang="en-US" sz="3000" u="sng"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“The Messiah will suffer and rise from the dead the third day, and Repentance </a:t>
            </a:r>
            <a:r>
              <a:rPr lang="en-US" sz="3000" i="1" dirty="0">
                <a:solidFill>
                  <a:srgbClr val="FF0000"/>
                </a:solidFill>
                <a:latin typeface="Times New Roman" panose="02020603050405020304" pitchFamily="18" charset="0"/>
                <a:cs typeface="Times New Roman" panose="02020603050405020304" pitchFamily="18" charset="0"/>
              </a:rPr>
              <a:t>for </a:t>
            </a:r>
            <a:r>
              <a:rPr lang="en-US" sz="3000" dirty="0">
                <a:solidFill>
                  <a:srgbClr val="FF0000"/>
                </a:solidFill>
                <a:latin typeface="Times New Roman" panose="02020603050405020304" pitchFamily="18" charset="0"/>
                <a:cs typeface="Times New Roman" panose="02020603050405020304" pitchFamily="18" charset="0"/>
              </a:rPr>
              <a:t>forgiveness of sins </a:t>
            </a:r>
            <a:r>
              <a:rPr lang="en-US" sz="3000" dirty="0">
                <a:latin typeface="Times New Roman" panose="02020603050405020304" pitchFamily="18" charset="0"/>
                <a:cs typeface="Times New Roman" panose="02020603050405020304" pitchFamily="18" charset="0"/>
              </a:rPr>
              <a:t>will be proclaimed in his name to all the nations, beginning at Jerusalem.”</a:t>
            </a:r>
            <a:br>
              <a:rPr lang="en-US" sz="3000" dirty="0">
                <a:latin typeface="Times New Roman" panose="02020603050405020304" pitchFamily="18" charset="0"/>
                <a:cs typeface="Times New Roman" panose="02020603050405020304" pitchFamily="18" charset="0"/>
              </a:rPr>
            </a:br>
            <a:endParaRPr lang="en-US" sz="3000" dirty="0">
              <a:latin typeface="Times New Roman" panose="02020603050405020304" pitchFamily="18" charset="0"/>
              <a:cs typeface="Times New Roman" panose="02020603050405020304" pitchFamily="18" charset="0"/>
            </a:endParaRPr>
          </a:p>
          <a:p>
            <a:pPr marL="0" indent="0">
              <a:buNone/>
            </a:pPr>
            <a:r>
              <a:rPr lang="en-US" sz="3000" u="sng" dirty="0">
                <a:latin typeface="Times New Roman" panose="02020603050405020304" pitchFamily="18" charset="0"/>
                <a:cs typeface="Times New Roman" panose="02020603050405020304" pitchFamily="18" charset="0"/>
              </a:rPr>
              <a:t>Matthew 26:28</a:t>
            </a:r>
            <a:br>
              <a:rPr lang="en-US" sz="3000" u="sng" dirty="0">
                <a:latin typeface="Times New Roman" panose="02020603050405020304" pitchFamily="18" charset="0"/>
                <a:cs typeface="Times New Roman" panose="02020603050405020304" pitchFamily="18" charset="0"/>
              </a:rPr>
            </a:br>
            <a:endParaRPr lang="en-US" sz="3000" u="sng" dirty="0">
              <a:latin typeface="Times New Roman" panose="02020603050405020304" pitchFamily="18" charset="0"/>
              <a:cs typeface="Times New Roman" panose="02020603050405020304" pitchFamily="18" charset="0"/>
            </a:endParaRPr>
          </a:p>
          <a:p>
            <a:pPr marL="0" indent="0">
              <a:buNone/>
            </a:pPr>
            <a:r>
              <a:rPr lang="en-US" sz="3000" dirty="0">
                <a:latin typeface="Times New Roman" panose="02020603050405020304" pitchFamily="18" charset="0"/>
                <a:cs typeface="Times New Roman" panose="02020603050405020304" pitchFamily="18" charset="0"/>
              </a:rPr>
              <a:t>“For this is my blood of the covenant,</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which is poured out for many </a:t>
            </a:r>
            <a:r>
              <a:rPr lang="en-US" sz="3000" i="1" dirty="0">
                <a:solidFill>
                  <a:srgbClr val="FF0000"/>
                </a:solidFill>
                <a:latin typeface="Times New Roman" panose="02020603050405020304" pitchFamily="18" charset="0"/>
                <a:cs typeface="Times New Roman" panose="02020603050405020304" pitchFamily="18" charset="0"/>
              </a:rPr>
              <a:t>for</a:t>
            </a:r>
            <a:r>
              <a:rPr lang="en-US" sz="3000" dirty="0">
                <a:solidFill>
                  <a:srgbClr val="FF0000"/>
                </a:solidFill>
                <a:latin typeface="Times New Roman" panose="02020603050405020304" pitchFamily="18" charset="0"/>
                <a:cs typeface="Times New Roman" panose="02020603050405020304" pitchFamily="18" charset="0"/>
              </a:rPr>
              <a:t> the forgiveness of sins</a:t>
            </a:r>
            <a:r>
              <a:rPr lang="en-US" sz="3000" dirty="0">
                <a:latin typeface="Times New Roman" panose="02020603050405020304" pitchFamily="18" charset="0"/>
                <a:cs typeface="Times New Roman" panose="02020603050405020304" pitchFamily="18" charset="0"/>
              </a:rPr>
              <a:t>.”</a:t>
            </a:r>
          </a:p>
          <a:p>
            <a:pPr marL="0" indent="0">
              <a:buNone/>
            </a:pPr>
            <a:endParaRPr lang="en-US" sz="3000" b="1" dirty="0">
              <a:latin typeface="Times New Roman" panose="02020603050405020304" pitchFamily="18" charset="0"/>
              <a:cs typeface="Times New Roman" panose="02020603050405020304" pitchFamily="18" charset="0"/>
            </a:endParaRPr>
          </a:p>
          <a:p>
            <a:pPr marL="0" indent="0" algn="ctr">
              <a:buNone/>
            </a:pPr>
            <a:r>
              <a:rPr lang="en-US" sz="3000" b="1" dirty="0">
                <a:latin typeface="Times New Roman" panose="02020603050405020304" pitchFamily="18" charset="0"/>
                <a:cs typeface="Times New Roman" panose="02020603050405020304" pitchFamily="18" charset="0"/>
              </a:rPr>
              <a:t>“FOR”: </a:t>
            </a:r>
            <a:r>
              <a:rPr lang="en-US" sz="3000" b="1" i="1" dirty="0">
                <a:latin typeface="Times New Roman" panose="02020603050405020304" pitchFamily="18" charset="0"/>
                <a:cs typeface="Times New Roman" panose="02020603050405020304" pitchFamily="18" charset="0"/>
              </a:rPr>
              <a:t>Because of?</a:t>
            </a:r>
          </a:p>
        </p:txBody>
      </p:sp>
    </p:spTree>
    <p:extLst>
      <p:ext uri="{BB962C8B-B14F-4D97-AF65-F5344CB8AC3E}">
        <p14:creationId xmlns:p14="http://schemas.microsoft.com/office/powerpoint/2010/main" val="3317803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284C9-DB43-83C7-FADD-50B981D69939}"/>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966A5C7-7CBC-48E5-CB08-CC8E6137EC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2933" y="331385"/>
            <a:ext cx="10126133" cy="4455498"/>
          </a:xfrm>
          <a:prstGeom prst="rect">
            <a:avLst/>
          </a:prstGeom>
        </p:spPr>
      </p:pic>
      <p:sp>
        <p:nvSpPr>
          <p:cNvPr id="3" name="TextBox 2">
            <a:extLst>
              <a:ext uri="{FF2B5EF4-FFF2-40B4-BE49-F238E27FC236}">
                <a16:creationId xmlns:a16="http://schemas.microsoft.com/office/drawing/2014/main" id="{3FCCF657-5523-1651-C198-EE6856E43C10}"/>
              </a:ext>
            </a:extLst>
          </p:cNvPr>
          <p:cNvSpPr txBox="1"/>
          <p:nvPr/>
        </p:nvSpPr>
        <p:spPr>
          <a:xfrm>
            <a:off x="584616" y="4905968"/>
            <a:ext cx="11062741" cy="1477328"/>
          </a:xfrm>
          <a:prstGeom prst="rect">
            <a:avLst/>
          </a:prstGeom>
          <a:noFill/>
        </p:spPr>
        <p:txBody>
          <a:bodyPr wrap="square">
            <a:spAutoFit/>
          </a:bodyPr>
          <a:lstStyle/>
          <a:p>
            <a:r>
              <a:rPr lang="en-US" sz="3000" dirty="0">
                <a:latin typeface="Times New Roman" panose="02020603050405020304" pitchFamily="18" charset="0"/>
                <a:cs typeface="Times New Roman" panose="02020603050405020304" pitchFamily="18" charset="0"/>
              </a:rPr>
              <a:t>If you were in hearing these words from Jesus or Peter in the 1st century and decided to be baptized- in obeying these words- would you approach baptism believing you’d be saved by God in baptism?</a:t>
            </a:r>
          </a:p>
        </p:txBody>
      </p:sp>
    </p:spTree>
    <p:extLst>
      <p:ext uri="{BB962C8B-B14F-4D97-AF65-F5344CB8AC3E}">
        <p14:creationId xmlns:p14="http://schemas.microsoft.com/office/powerpoint/2010/main" val="4337393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388D3-55A7-8F59-C275-18F7554DB18B}"/>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07DF1E2-61A2-4225-BAF7-4D67FD27F9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2933" y="331385"/>
            <a:ext cx="10126133" cy="4455498"/>
          </a:xfrm>
          <a:prstGeom prst="rect">
            <a:avLst/>
          </a:prstGeom>
        </p:spPr>
      </p:pic>
      <p:sp>
        <p:nvSpPr>
          <p:cNvPr id="3" name="TextBox 2">
            <a:extLst>
              <a:ext uri="{FF2B5EF4-FFF2-40B4-BE49-F238E27FC236}">
                <a16:creationId xmlns:a16="http://schemas.microsoft.com/office/drawing/2014/main" id="{6666764E-2D12-4E13-6AB8-3DAD104C7560}"/>
              </a:ext>
            </a:extLst>
          </p:cNvPr>
          <p:cNvSpPr txBox="1"/>
          <p:nvPr/>
        </p:nvSpPr>
        <p:spPr>
          <a:xfrm>
            <a:off x="449705" y="4891901"/>
            <a:ext cx="11347553" cy="1477328"/>
          </a:xfrm>
          <a:prstGeom prst="rect">
            <a:avLst/>
          </a:prstGeom>
          <a:noFill/>
        </p:spPr>
        <p:txBody>
          <a:bodyPr wrap="square">
            <a:spAutoFit/>
          </a:bodyPr>
          <a:lstStyle/>
          <a:p>
            <a:r>
              <a:rPr lang="en-US" sz="3000" dirty="0">
                <a:latin typeface="Times New Roman" panose="02020603050405020304" pitchFamily="18" charset="0"/>
                <a:cs typeface="Times New Roman" panose="02020603050405020304" pitchFamily="18" charset="0"/>
              </a:rPr>
              <a:t>Naturally. So if a believer obeys the pattern set forth by Jesus &amp; Peter above, entering baptism intent on salvation, they naturally approach baptism with a heart that trusts God to act in that moment to save them.</a:t>
            </a:r>
          </a:p>
        </p:txBody>
      </p:sp>
    </p:spTree>
    <p:extLst>
      <p:ext uri="{BB962C8B-B14F-4D97-AF65-F5344CB8AC3E}">
        <p14:creationId xmlns:p14="http://schemas.microsoft.com/office/powerpoint/2010/main" val="403395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415DF-1F63-BBEE-86C3-523736896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55BC2E-8DEA-5C81-ECC7-1EBD8CEA9AF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C01D929-E039-DC3B-EDB5-74378001A21D}"/>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79E9E7D1-1F18-752C-30E5-F28302003D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
        <p:nvSpPr>
          <p:cNvPr id="4" name="Rectangle 3">
            <a:extLst>
              <a:ext uri="{FF2B5EF4-FFF2-40B4-BE49-F238E27FC236}">
                <a16:creationId xmlns:a16="http://schemas.microsoft.com/office/drawing/2014/main" id="{D60EC624-8036-EF71-D979-7B2DC917EB9D}"/>
              </a:ext>
            </a:extLst>
          </p:cNvPr>
          <p:cNvSpPr/>
          <p:nvPr/>
        </p:nvSpPr>
        <p:spPr>
          <a:xfrm>
            <a:off x="0" y="3634275"/>
            <a:ext cx="12192000"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D038A0E3-8B3A-AEDC-790F-588FCC0D73C1}"/>
              </a:ext>
            </a:extLst>
          </p:cNvPr>
          <p:cNvSpPr txBox="1"/>
          <p:nvPr/>
        </p:nvSpPr>
        <p:spPr>
          <a:xfrm>
            <a:off x="2053074" y="3634275"/>
            <a:ext cx="8614926" cy="400110"/>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is not only implied by the above, but is demonstrated throughout scripture:</a:t>
            </a:r>
          </a:p>
        </p:txBody>
      </p:sp>
    </p:spTree>
    <p:extLst>
      <p:ext uri="{BB962C8B-B14F-4D97-AF65-F5344CB8AC3E}">
        <p14:creationId xmlns:p14="http://schemas.microsoft.com/office/powerpoint/2010/main" val="16871686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879D1-03C9-71AB-F03D-0076789A8D3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8936DF6-8DD5-27B3-557B-0638D08EEF5E}"/>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CCA06F26-0A26-25D0-7862-8A5FF90090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
        <p:nvSpPr>
          <p:cNvPr id="4" name="Rectangle 3">
            <a:extLst>
              <a:ext uri="{FF2B5EF4-FFF2-40B4-BE49-F238E27FC236}">
                <a16:creationId xmlns:a16="http://schemas.microsoft.com/office/drawing/2014/main" id="{37D7DB9A-DA0D-9776-D730-A8680B983667}"/>
              </a:ext>
            </a:extLst>
          </p:cNvPr>
          <p:cNvSpPr/>
          <p:nvPr/>
        </p:nvSpPr>
        <p:spPr>
          <a:xfrm>
            <a:off x="4154488" y="3758440"/>
            <a:ext cx="8037512"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8900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CA65D-45AC-1919-43BD-7DABB87E4A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5AB819-268B-2ADC-92D8-34448839AC73}"/>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1708041D-B2F7-EF6E-039E-5899FF54250E}"/>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FAFCDD0D-214D-7EEC-3B16-2E7F248F09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
        <p:nvSpPr>
          <p:cNvPr id="4" name="Rectangle 3">
            <a:extLst>
              <a:ext uri="{FF2B5EF4-FFF2-40B4-BE49-F238E27FC236}">
                <a16:creationId xmlns:a16="http://schemas.microsoft.com/office/drawing/2014/main" id="{5F5B44D9-47BC-7BCE-A75D-81898511CD9C}"/>
              </a:ext>
            </a:extLst>
          </p:cNvPr>
          <p:cNvSpPr/>
          <p:nvPr/>
        </p:nvSpPr>
        <p:spPr>
          <a:xfrm>
            <a:off x="4154488" y="3758440"/>
            <a:ext cx="8037512"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EC1D713-EBEF-95A5-62A6-C90DEBDB5BFA}"/>
              </a:ext>
            </a:extLst>
          </p:cNvPr>
          <p:cNvSpPr txBox="1"/>
          <p:nvPr/>
        </p:nvSpPr>
        <p:spPr>
          <a:xfrm>
            <a:off x="5816193" y="4134415"/>
            <a:ext cx="5081655" cy="1938992"/>
          </a:xfrm>
          <a:prstGeom prst="rect">
            <a:avLst/>
          </a:prstGeom>
          <a:noFill/>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Baptists </a:t>
            </a:r>
            <a:r>
              <a:rPr lang="en-US" sz="2000" dirty="0">
                <a:latin typeface="Times New Roman" panose="02020603050405020304" pitchFamily="18" charset="0"/>
                <a:cs typeface="Times New Roman" panose="02020603050405020304" pitchFamily="18" charset="0"/>
              </a:rPr>
              <a:t>claim that </a:t>
            </a:r>
            <a:r>
              <a:rPr lang="en-US" sz="2000" b="1" dirty="0">
                <a:latin typeface="Times New Roman" panose="02020603050405020304" pitchFamily="18" charset="0"/>
                <a:cs typeface="Times New Roman" panose="02020603050405020304" pitchFamily="18" charset="0"/>
              </a:rPr>
              <a:t>c</a:t>
            </a:r>
            <a:r>
              <a:rPr lang="en-US" sz="2000" dirty="0">
                <a:latin typeface="Times New Roman" panose="02020603050405020304" pitchFamily="18" charset="0"/>
                <a:cs typeface="Times New Roman" panose="02020603050405020304" pitchFamily="18" charset="0"/>
              </a:rPr>
              <a:t>alling on the name of the Lord </a:t>
            </a:r>
            <a:r>
              <a:rPr lang="en-US" sz="2000" i="1" dirty="0">
                <a:latin typeface="Times New Roman" panose="02020603050405020304" pitchFamily="18" charset="0"/>
                <a:cs typeface="Times New Roman" panose="02020603050405020304" pitchFamily="18" charset="0"/>
              </a:rPr>
              <a:t>outside of baptism </a:t>
            </a:r>
            <a:r>
              <a:rPr lang="en-US" sz="2000" dirty="0">
                <a:latin typeface="Times New Roman" panose="02020603050405020304" pitchFamily="18" charset="0"/>
                <a:cs typeface="Times New Roman" panose="02020603050405020304" pitchFamily="18" charset="0"/>
              </a:rPr>
              <a:t>washes away sins</a:t>
            </a:r>
          </a:p>
          <a:p>
            <a:pPr algn="ctr"/>
            <a:endParaRPr lang="en-US" sz="2000" dirty="0">
              <a:latin typeface="Times New Roman" panose="02020603050405020304" pitchFamily="18" charset="0"/>
              <a:cs typeface="Times New Roman" panose="02020603050405020304" pitchFamily="18" charset="0"/>
            </a:endParaRPr>
          </a:p>
          <a:p>
            <a:pPr algn="ctr"/>
            <a:r>
              <a:rPr lang="en-US" sz="2000" b="1" dirty="0" err="1">
                <a:latin typeface="Times New Roman" panose="02020603050405020304" pitchFamily="18" charset="0"/>
                <a:cs typeface="Times New Roman" panose="02020603050405020304" pitchFamily="18" charset="0"/>
              </a:rPr>
              <a:t>Paedobaptists</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claim that being baptized </a:t>
            </a:r>
            <a:r>
              <a:rPr lang="en-US" sz="2000" i="1" dirty="0">
                <a:latin typeface="Times New Roman" panose="02020603050405020304" pitchFamily="18" charset="0"/>
                <a:cs typeface="Times New Roman" panose="02020603050405020304" pitchFamily="18" charset="0"/>
              </a:rPr>
              <a:t>without the participant calling </a:t>
            </a:r>
            <a:r>
              <a:rPr lang="en-US" sz="2000" dirty="0">
                <a:latin typeface="Times New Roman" panose="02020603050405020304" pitchFamily="18" charset="0"/>
                <a:cs typeface="Times New Roman" panose="02020603050405020304" pitchFamily="18" charset="0"/>
              </a:rPr>
              <a:t>on the name of the Lord washes away sins</a:t>
            </a:r>
          </a:p>
        </p:txBody>
      </p:sp>
    </p:spTree>
    <p:extLst>
      <p:ext uri="{BB962C8B-B14F-4D97-AF65-F5344CB8AC3E}">
        <p14:creationId xmlns:p14="http://schemas.microsoft.com/office/powerpoint/2010/main" val="26452995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1C5B4-D3E6-3251-4C06-AFE2F12C3810}"/>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153751B-A3A0-4FBD-C3E2-CAE8BFAB2B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745" y="1"/>
            <a:ext cx="9433365" cy="6857999"/>
          </a:xfrm>
          <a:prstGeom prst="rect">
            <a:avLst/>
          </a:prstGeom>
        </p:spPr>
      </p:pic>
      <p:sp>
        <p:nvSpPr>
          <p:cNvPr id="2" name="Rectangle 1">
            <a:extLst>
              <a:ext uri="{FF2B5EF4-FFF2-40B4-BE49-F238E27FC236}">
                <a16:creationId xmlns:a16="http://schemas.microsoft.com/office/drawing/2014/main" id="{C82FF8A3-548C-42C4-C66F-1C3B8E9EEE71}"/>
              </a:ext>
            </a:extLst>
          </p:cNvPr>
          <p:cNvSpPr/>
          <p:nvPr/>
        </p:nvSpPr>
        <p:spPr>
          <a:xfrm>
            <a:off x="2464676" y="3207900"/>
            <a:ext cx="7981156"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9F1DA97-6ADE-7E6E-AC05-EBFADDF1F9E0}"/>
              </a:ext>
            </a:extLst>
          </p:cNvPr>
          <p:cNvSpPr/>
          <p:nvPr/>
        </p:nvSpPr>
        <p:spPr>
          <a:xfrm>
            <a:off x="8313763" y="1106538"/>
            <a:ext cx="2827121"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39015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9F0F8-CCD5-AE9A-FB4F-EE1019BAB1FF}"/>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75A8017C-15DF-5FFB-49EB-A4D7D06904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745" y="1"/>
            <a:ext cx="9433365" cy="6857999"/>
          </a:xfrm>
          <a:prstGeom prst="rect">
            <a:avLst/>
          </a:prstGeom>
        </p:spPr>
      </p:pic>
      <p:sp>
        <p:nvSpPr>
          <p:cNvPr id="2" name="Rectangle 1">
            <a:extLst>
              <a:ext uri="{FF2B5EF4-FFF2-40B4-BE49-F238E27FC236}">
                <a16:creationId xmlns:a16="http://schemas.microsoft.com/office/drawing/2014/main" id="{9932C26F-61D5-8C5E-979A-772F023759FD}"/>
              </a:ext>
            </a:extLst>
          </p:cNvPr>
          <p:cNvSpPr/>
          <p:nvPr/>
        </p:nvSpPr>
        <p:spPr>
          <a:xfrm>
            <a:off x="2478531" y="3207900"/>
            <a:ext cx="7981156"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6B934A1-0EC2-7A97-C74D-E2BD94952CF9}"/>
              </a:ext>
            </a:extLst>
          </p:cNvPr>
          <p:cNvSpPr/>
          <p:nvPr/>
        </p:nvSpPr>
        <p:spPr>
          <a:xfrm>
            <a:off x="8313763" y="1106538"/>
            <a:ext cx="2827121"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F4E53F88-F27C-E5AE-63F7-A887635995CB}"/>
              </a:ext>
            </a:extLst>
          </p:cNvPr>
          <p:cNvSpPr txBox="1"/>
          <p:nvPr/>
        </p:nvSpPr>
        <p:spPr>
          <a:xfrm>
            <a:off x="4869210" y="3207899"/>
            <a:ext cx="4274789" cy="286232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Here Peter finishes reminding a crowd of</a:t>
            </a:r>
          </a:p>
          <a:p>
            <a:pPr algn="ctr"/>
            <a:r>
              <a:rPr lang="en-US" dirty="0">
                <a:latin typeface="Times New Roman" panose="02020603050405020304" pitchFamily="18" charset="0"/>
                <a:cs typeface="Times New Roman" panose="02020603050405020304" pitchFamily="18" charset="0"/>
              </a:rPr>
              <a:t>what was prophesied by Joel in Joel 2, teaching the crowd that this precise prophecy was being fulfilled that very day.</a:t>
            </a:r>
          </a:p>
          <a:p>
            <a:pPr algn="ct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He immediately follows this by preaching the prophetic fulfillment of “Jesus the Nazarene”, “who God has made both Lord and Christ.” After preaching the gospel,</a:t>
            </a:r>
          </a:p>
          <a:p>
            <a:pPr algn="ctr"/>
            <a:r>
              <a:rPr lang="en-US" dirty="0">
                <a:latin typeface="Times New Roman" panose="02020603050405020304" pitchFamily="18" charset="0"/>
                <a:cs typeface="Times New Roman" panose="02020603050405020304" pitchFamily="18" charset="0"/>
              </a:rPr>
              <a:t>he tells the crowd:</a:t>
            </a:r>
          </a:p>
        </p:txBody>
      </p:sp>
    </p:spTree>
    <p:extLst>
      <p:ext uri="{BB962C8B-B14F-4D97-AF65-F5344CB8AC3E}">
        <p14:creationId xmlns:p14="http://schemas.microsoft.com/office/powerpoint/2010/main" val="11478718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23D25-EE8B-00D4-E011-8F3E399E5C3D}"/>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D8C1CC87-579B-3035-971B-333A59FF17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745" y="14069"/>
            <a:ext cx="9433365" cy="6857999"/>
          </a:xfrm>
          <a:prstGeom prst="rect">
            <a:avLst/>
          </a:prstGeom>
        </p:spPr>
      </p:pic>
      <p:sp>
        <p:nvSpPr>
          <p:cNvPr id="2" name="Rectangle 1">
            <a:extLst>
              <a:ext uri="{FF2B5EF4-FFF2-40B4-BE49-F238E27FC236}">
                <a16:creationId xmlns:a16="http://schemas.microsoft.com/office/drawing/2014/main" id="{D6EF590A-DAD7-9DA2-1088-2D121462B37D}"/>
              </a:ext>
            </a:extLst>
          </p:cNvPr>
          <p:cNvSpPr/>
          <p:nvPr/>
        </p:nvSpPr>
        <p:spPr>
          <a:xfrm>
            <a:off x="2464676" y="3207900"/>
            <a:ext cx="7981156"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99A0A14-8677-C0E0-75C0-0F60B9B4D31C}"/>
              </a:ext>
            </a:extLst>
          </p:cNvPr>
          <p:cNvSpPr txBox="1"/>
          <p:nvPr/>
        </p:nvSpPr>
        <p:spPr>
          <a:xfrm>
            <a:off x="5458691" y="3207900"/>
            <a:ext cx="5465419"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Which is to say, Joel 2:32 was being fulfilled that day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through the command of Acts 2:38</a:t>
            </a:r>
          </a:p>
        </p:txBody>
      </p:sp>
    </p:spTree>
    <p:extLst>
      <p:ext uri="{BB962C8B-B14F-4D97-AF65-F5344CB8AC3E}">
        <p14:creationId xmlns:p14="http://schemas.microsoft.com/office/powerpoint/2010/main" val="3463364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F57BA-168D-E181-0BC8-5364B4189D25}"/>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700C7884-EECC-4409-C5D5-91650ABBEA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745" y="14069"/>
            <a:ext cx="9433365" cy="6857999"/>
          </a:xfrm>
          <a:prstGeom prst="rect">
            <a:avLst/>
          </a:prstGeom>
        </p:spPr>
      </p:pic>
      <p:sp>
        <p:nvSpPr>
          <p:cNvPr id="2" name="Rectangle 1">
            <a:extLst>
              <a:ext uri="{FF2B5EF4-FFF2-40B4-BE49-F238E27FC236}">
                <a16:creationId xmlns:a16="http://schemas.microsoft.com/office/drawing/2014/main" id="{26BEAA30-63C7-A9DF-77B9-850DB227F57D}"/>
              </a:ext>
            </a:extLst>
          </p:cNvPr>
          <p:cNvSpPr/>
          <p:nvPr/>
        </p:nvSpPr>
        <p:spPr>
          <a:xfrm>
            <a:off x="2464676" y="3207900"/>
            <a:ext cx="7981156"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8370DC6-EBB3-7C4F-9F8E-85866F989B84}"/>
              </a:ext>
            </a:extLst>
          </p:cNvPr>
          <p:cNvSpPr txBox="1"/>
          <p:nvPr/>
        </p:nvSpPr>
        <p:spPr>
          <a:xfrm>
            <a:off x="4506450" y="3207900"/>
            <a:ext cx="3401954"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Joel 2:32 is only quoted in one other place in the New Testament</a:t>
            </a:r>
          </a:p>
        </p:txBody>
      </p:sp>
    </p:spTree>
    <p:extLst>
      <p:ext uri="{BB962C8B-B14F-4D97-AF65-F5344CB8AC3E}">
        <p14:creationId xmlns:p14="http://schemas.microsoft.com/office/powerpoint/2010/main" val="32836239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3496D-DBBA-9A67-88F7-05FA0338CB3F}"/>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6D80000-E08A-103E-2608-D5ABEA5199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745" y="1"/>
            <a:ext cx="9433365" cy="6857999"/>
          </a:xfrm>
          <a:prstGeom prst="rect">
            <a:avLst/>
          </a:prstGeom>
        </p:spPr>
      </p:pic>
      <p:sp>
        <p:nvSpPr>
          <p:cNvPr id="2" name="Rectangle 1">
            <a:extLst>
              <a:ext uri="{FF2B5EF4-FFF2-40B4-BE49-F238E27FC236}">
                <a16:creationId xmlns:a16="http://schemas.microsoft.com/office/drawing/2014/main" id="{3C13A4E4-B369-3114-9547-AFDA1A0BE1F3}"/>
              </a:ext>
            </a:extLst>
          </p:cNvPr>
          <p:cNvSpPr/>
          <p:nvPr/>
        </p:nvSpPr>
        <p:spPr>
          <a:xfrm>
            <a:off x="2464676" y="4909625"/>
            <a:ext cx="7981156" cy="250099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BFF8C9B-C856-854C-0078-773A84544FA9}"/>
              </a:ext>
            </a:extLst>
          </p:cNvPr>
          <p:cNvSpPr/>
          <p:nvPr/>
        </p:nvSpPr>
        <p:spPr>
          <a:xfrm>
            <a:off x="1872343" y="3274423"/>
            <a:ext cx="8621486" cy="478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8B19F8-BC8B-D3E8-6D67-2776E1324C76}"/>
              </a:ext>
            </a:extLst>
          </p:cNvPr>
          <p:cNvSpPr txBox="1"/>
          <p:nvPr/>
        </p:nvSpPr>
        <p:spPr>
          <a:xfrm>
            <a:off x="4506450" y="3207900"/>
            <a:ext cx="3401954"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Joel 2:32 is only quoted in one other place in the New Testament</a:t>
            </a:r>
          </a:p>
        </p:txBody>
      </p:sp>
    </p:spTree>
    <p:extLst>
      <p:ext uri="{BB962C8B-B14F-4D97-AF65-F5344CB8AC3E}">
        <p14:creationId xmlns:p14="http://schemas.microsoft.com/office/powerpoint/2010/main" val="21539512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CAB6A-C6A0-3FCC-25E0-670E4AB396A1}"/>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3E27E74-A914-D8CC-7493-5B7D6200BF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745" y="1"/>
            <a:ext cx="9433365" cy="6857999"/>
          </a:xfrm>
          <a:prstGeom prst="rect">
            <a:avLst/>
          </a:prstGeom>
        </p:spPr>
      </p:pic>
      <p:sp>
        <p:nvSpPr>
          <p:cNvPr id="2" name="Rectangle 1">
            <a:extLst>
              <a:ext uri="{FF2B5EF4-FFF2-40B4-BE49-F238E27FC236}">
                <a16:creationId xmlns:a16="http://schemas.microsoft.com/office/drawing/2014/main" id="{9826853D-690B-C1A0-D2B0-AFCC1B0896B1}"/>
              </a:ext>
            </a:extLst>
          </p:cNvPr>
          <p:cNvSpPr/>
          <p:nvPr/>
        </p:nvSpPr>
        <p:spPr>
          <a:xfrm>
            <a:off x="1872343" y="3274423"/>
            <a:ext cx="8621486" cy="478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5398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919F1-99AA-48FC-7E03-AF9A6E2D5FA3}"/>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7DE4ED8-88CD-3C2C-DE1C-1881C2160F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745" y="1"/>
            <a:ext cx="9433365" cy="6857999"/>
          </a:xfrm>
          <a:prstGeom prst="rect">
            <a:avLst/>
          </a:prstGeom>
        </p:spPr>
      </p:pic>
      <p:sp>
        <p:nvSpPr>
          <p:cNvPr id="3" name="Rectangle 2">
            <a:extLst>
              <a:ext uri="{FF2B5EF4-FFF2-40B4-BE49-F238E27FC236}">
                <a16:creationId xmlns:a16="http://schemas.microsoft.com/office/drawing/2014/main" id="{89B4A214-920B-444D-8439-FEA4EE425DA6}"/>
              </a:ext>
            </a:extLst>
          </p:cNvPr>
          <p:cNvSpPr/>
          <p:nvPr/>
        </p:nvSpPr>
        <p:spPr>
          <a:xfrm>
            <a:off x="1872343" y="3274423"/>
            <a:ext cx="8621486" cy="478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89E3BE8-9FB9-6128-1B85-3564672EC233}"/>
              </a:ext>
            </a:extLst>
          </p:cNvPr>
          <p:cNvSpPr txBox="1"/>
          <p:nvPr/>
        </p:nvSpPr>
        <p:spPr>
          <a:xfrm>
            <a:off x="1948435" y="3329242"/>
            <a:ext cx="875282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Hearing the word preached → Believing → Calling on the name of the Lord = → Salvation </a:t>
            </a:r>
          </a:p>
        </p:txBody>
      </p:sp>
    </p:spTree>
    <p:extLst>
      <p:ext uri="{BB962C8B-B14F-4D97-AF65-F5344CB8AC3E}">
        <p14:creationId xmlns:p14="http://schemas.microsoft.com/office/powerpoint/2010/main" val="39264571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52B63-C135-3E30-1089-3F45DC029C0A}"/>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EAADCBD-5EF2-BE6F-23E0-1E8C3B0590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745" y="1"/>
            <a:ext cx="9433365" cy="6857999"/>
          </a:xfrm>
          <a:prstGeom prst="rect">
            <a:avLst/>
          </a:prstGeom>
        </p:spPr>
      </p:pic>
      <p:sp>
        <p:nvSpPr>
          <p:cNvPr id="2" name="Rectangle 1">
            <a:extLst>
              <a:ext uri="{FF2B5EF4-FFF2-40B4-BE49-F238E27FC236}">
                <a16:creationId xmlns:a16="http://schemas.microsoft.com/office/drawing/2014/main" id="{661BA8FB-22EA-D65C-86BE-2A4CB6542149}"/>
              </a:ext>
            </a:extLst>
          </p:cNvPr>
          <p:cNvSpPr/>
          <p:nvPr/>
        </p:nvSpPr>
        <p:spPr>
          <a:xfrm>
            <a:off x="8173244" y="3977472"/>
            <a:ext cx="8037512"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619EC54-A406-968D-1693-0BEA9C9F0B67}"/>
              </a:ext>
            </a:extLst>
          </p:cNvPr>
          <p:cNvSpPr txBox="1"/>
          <p:nvPr/>
        </p:nvSpPr>
        <p:spPr>
          <a:xfrm>
            <a:off x="8322902" y="3977472"/>
            <a:ext cx="3665897" cy="2308324"/>
          </a:xfrm>
          <a:prstGeom prst="rect">
            <a:avLst/>
          </a:prstGeom>
          <a:noFill/>
        </p:spPr>
        <p:txBody>
          <a:bodyPr wrap="square" rtlCol="0">
            <a:spAutoFit/>
          </a:bodyPr>
          <a:lstStyle/>
          <a:p>
            <a:pPr algn="ct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In response to the Baptist: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moment of salvation here is not at the moment of faith, but with the calling which follows afterwards-</a:t>
            </a:r>
          </a:p>
          <a:p>
            <a:pPr algn="ctr"/>
            <a:r>
              <a:rPr lang="en-US" dirty="0">
                <a:latin typeface="Times New Roman" panose="02020603050405020304" pitchFamily="18" charset="0"/>
                <a:cs typeface="Times New Roman" panose="02020603050405020304" pitchFamily="18" charset="0"/>
              </a:rPr>
              <a:t>a moment both Ananias and</a:t>
            </a:r>
          </a:p>
          <a:p>
            <a:pPr algn="ctr"/>
            <a:r>
              <a:rPr lang="en-US" dirty="0">
                <a:latin typeface="Times New Roman" panose="02020603050405020304" pitchFamily="18" charset="0"/>
                <a:cs typeface="Times New Roman" panose="02020603050405020304" pitchFamily="18" charset="0"/>
              </a:rPr>
              <a:t>Peter above tie to baptism.</a:t>
            </a:r>
          </a:p>
        </p:txBody>
      </p:sp>
      <p:sp>
        <p:nvSpPr>
          <p:cNvPr id="5" name="TextBox 4">
            <a:extLst>
              <a:ext uri="{FF2B5EF4-FFF2-40B4-BE49-F238E27FC236}">
                <a16:creationId xmlns:a16="http://schemas.microsoft.com/office/drawing/2014/main" id="{359677AE-4DD3-2AA3-2FC3-55D0FC7FA80F}"/>
              </a:ext>
            </a:extLst>
          </p:cNvPr>
          <p:cNvSpPr txBox="1"/>
          <p:nvPr/>
        </p:nvSpPr>
        <p:spPr>
          <a:xfrm>
            <a:off x="593337" y="4601505"/>
            <a:ext cx="3357950" cy="1477328"/>
          </a:xfrm>
          <a:prstGeom prst="rect">
            <a:avLst/>
          </a:prstGeom>
          <a:noFill/>
        </p:spPr>
        <p:txBody>
          <a:bodyPr wrap="square">
            <a:spAutoFit/>
          </a:bodyPr>
          <a:lstStyle/>
          <a:p>
            <a:pPr algn="ctr"/>
            <a:r>
              <a:rPr lang="en-US" b="1" dirty="0">
                <a:latin typeface="Times New Roman" panose="02020603050405020304" pitchFamily="18" charset="0"/>
                <a:cs typeface="Times New Roman" panose="02020603050405020304" pitchFamily="18" charset="0"/>
              </a:rPr>
              <a:t>In response to the </a:t>
            </a:r>
            <a:r>
              <a:rPr lang="en-US" b="1" dirty="0" err="1">
                <a:latin typeface="Times New Roman" panose="02020603050405020304" pitchFamily="18" charset="0"/>
                <a:cs typeface="Times New Roman" panose="02020603050405020304" pitchFamily="18" charset="0"/>
              </a:rPr>
              <a:t>Paedobaptist</a:t>
            </a:r>
            <a:r>
              <a:rPr lang="en-US" b="1"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an infant does not hear the gospel preached and thereby believe it, therefore they are not led to call on the name of the Lord.</a:t>
            </a:r>
            <a:endParaRPr lang="en-US" dirty="0"/>
          </a:p>
        </p:txBody>
      </p:sp>
      <p:sp>
        <p:nvSpPr>
          <p:cNvPr id="4" name="Rectangle 3">
            <a:extLst>
              <a:ext uri="{FF2B5EF4-FFF2-40B4-BE49-F238E27FC236}">
                <a16:creationId xmlns:a16="http://schemas.microsoft.com/office/drawing/2014/main" id="{FB426462-B491-72F6-47C1-A621774DC65A}"/>
              </a:ext>
            </a:extLst>
          </p:cNvPr>
          <p:cNvSpPr/>
          <p:nvPr/>
        </p:nvSpPr>
        <p:spPr>
          <a:xfrm>
            <a:off x="1872343" y="3274423"/>
            <a:ext cx="8621486" cy="478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7180012-73A9-0F2C-2162-1FACB32C4BDD}"/>
              </a:ext>
            </a:extLst>
          </p:cNvPr>
          <p:cNvSpPr txBox="1"/>
          <p:nvPr/>
        </p:nvSpPr>
        <p:spPr>
          <a:xfrm>
            <a:off x="1948435" y="3329242"/>
            <a:ext cx="875282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Hearing the word preached → Believing → Calling on the name of the Lord = → Salvation </a:t>
            </a:r>
          </a:p>
        </p:txBody>
      </p:sp>
    </p:spTree>
    <p:extLst>
      <p:ext uri="{BB962C8B-B14F-4D97-AF65-F5344CB8AC3E}">
        <p14:creationId xmlns:p14="http://schemas.microsoft.com/office/powerpoint/2010/main" val="7130122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60C1C-6294-7E07-4B5A-162C88464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7336B1-C33E-931D-6711-E202127E45B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67162D0-FE2D-7019-B1DA-F3EFDCC78674}"/>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9DFF04A4-C2F9-6B7E-7A81-EC8481262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
        <p:nvSpPr>
          <p:cNvPr id="4" name="Rectangle 3">
            <a:extLst>
              <a:ext uri="{FF2B5EF4-FFF2-40B4-BE49-F238E27FC236}">
                <a16:creationId xmlns:a16="http://schemas.microsoft.com/office/drawing/2014/main" id="{675731E0-A08B-8D44-1F69-7E6164B278DB}"/>
              </a:ext>
            </a:extLst>
          </p:cNvPr>
          <p:cNvSpPr/>
          <p:nvPr/>
        </p:nvSpPr>
        <p:spPr>
          <a:xfrm>
            <a:off x="6705600" y="3602038"/>
            <a:ext cx="7981156"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C3F3278-CCAE-AA72-F71E-A835A710CE9A}"/>
              </a:ext>
            </a:extLst>
          </p:cNvPr>
          <p:cNvSpPr txBox="1"/>
          <p:nvPr/>
        </p:nvSpPr>
        <p:spPr>
          <a:xfrm>
            <a:off x="7764103" y="4703544"/>
            <a:ext cx="3665897" cy="923330"/>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Peter also ties calling on the name of the Lord to baptism elsewhere,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 1 Peter 3:21</a:t>
            </a:r>
          </a:p>
        </p:txBody>
      </p:sp>
    </p:spTree>
    <p:extLst>
      <p:ext uri="{BB962C8B-B14F-4D97-AF65-F5344CB8AC3E}">
        <p14:creationId xmlns:p14="http://schemas.microsoft.com/office/powerpoint/2010/main" val="6179196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4CB83-95EB-B7B0-8279-14AA174A8B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A8EDB8-EF19-2C31-A68C-180C66DC7E7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388B8EB-B2A9-1EA3-7DC6-84D7ABB9E93D}"/>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F758C42A-8777-5DD8-DF0D-21D06604AF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
        <p:nvSpPr>
          <p:cNvPr id="4" name="Rectangle 3">
            <a:extLst>
              <a:ext uri="{FF2B5EF4-FFF2-40B4-BE49-F238E27FC236}">
                <a16:creationId xmlns:a16="http://schemas.microsoft.com/office/drawing/2014/main" id="{6B074CD6-D280-B3F7-2683-58E39452E77C}"/>
              </a:ext>
            </a:extLst>
          </p:cNvPr>
          <p:cNvSpPr/>
          <p:nvPr/>
        </p:nvSpPr>
        <p:spPr>
          <a:xfrm>
            <a:off x="6677422" y="3509963"/>
            <a:ext cx="7981156"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Z</a:t>
            </a:r>
          </a:p>
        </p:txBody>
      </p:sp>
      <p:sp>
        <p:nvSpPr>
          <p:cNvPr id="7" name="TextBox 6">
            <a:extLst>
              <a:ext uri="{FF2B5EF4-FFF2-40B4-BE49-F238E27FC236}">
                <a16:creationId xmlns:a16="http://schemas.microsoft.com/office/drawing/2014/main" id="{26D72757-3F4E-CE89-4603-A1CF5111060F}"/>
              </a:ext>
            </a:extLst>
          </p:cNvPr>
          <p:cNvSpPr txBox="1"/>
          <p:nvPr/>
        </p:nvSpPr>
        <p:spPr>
          <a:xfrm>
            <a:off x="7448104" y="4110333"/>
            <a:ext cx="4152493" cy="2031325"/>
          </a:xfrm>
          <a:prstGeom prst="rect">
            <a:avLst/>
          </a:prstGeom>
          <a:noFill/>
        </p:spPr>
        <p:txBody>
          <a:bodyPr wrap="square">
            <a:spAutoFit/>
          </a:bodyPr>
          <a:lstStyle/>
          <a:p>
            <a:pPr algn="ctr"/>
            <a:r>
              <a:rPr lang="en-US" b="1" dirty="0" err="1">
                <a:latin typeface="Times New Roman" panose="02020603050405020304" pitchFamily="18" charset="0"/>
                <a:cs typeface="Times New Roman" panose="02020603050405020304" pitchFamily="18" charset="0"/>
              </a:rPr>
              <a:t>Paedobaptists</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claim that a baptism </a:t>
            </a:r>
            <a:r>
              <a:rPr lang="en-US" i="1" dirty="0">
                <a:latin typeface="Times New Roman" panose="02020603050405020304" pitchFamily="18" charset="0"/>
                <a:cs typeface="Times New Roman" panose="02020603050405020304" pitchFamily="18" charset="0"/>
              </a:rPr>
              <a:t>without the participant’s appeal </a:t>
            </a:r>
            <a:r>
              <a:rPr lang="en-US" dirty="0">
                <a:latin typeface="Times New Roman" panose="02020603050405020304" pitchFamily="18" charset="0"/>
                <a:cs typeface="Times New Roman" panose="02020603050405020304" pitchFamily="18" charset="0"/>
              </a:rPr>
              <a:t>saves you</a:t>
            </a:r>
            <a:endParaRPr lang="en-US" sz="1800" b="1" dirty="0">
              <a:latin typeface="Times New Roman" panose="02020603050405020304" pitchFamily="18" charset="0"/>
              <a:cs typeface="Times New Roman" panose="02020603050405020304" pitchFamily="18" charset="0"/>
            </a:endParaRPr>
          </a:p>
          <a:p>
            <a:pPr algn="ctr"/>
            <a:endParaRPr lang="en-US" b="1" dirty="0">
              <a:latin typeface="Times New Roman" panose="02020603050405020304" pitchFamily="18" charset="0"/>
              <a:cs typeface="Times New Roman" panose="02020603050405020304" pitchFamily="18" charset="0"/>
            </a:endParaRPr>
          </a:p>
          <a:p>
            <a:pPr algn="ctr"/>
            <a:r>
              <a:rPr lang="en-US" sz="1800" b="1" dirty="0">
                <a:latin typeface="Times New Roman" panose="02020603050405020304" pitchFamily="18" charset="0"/>
                <a:cs typeface="Times New Roman" panose="02020603050405020304" pitchFamily="18" charset="0"/>
              </a:rPr>
              <a:t>Baptists </a:t>
            </a:r>
            <a:r>
              <a:rPr lang="en-US" sz="1800" dirty="0">
                <a:latin typeface="Times New Roman" panose="02020603050405020304" pitchFamily="18" charset="0"/>
                <a:cs typeface="Times New Roman" panose="02020603050405020304" pitchFamily="18" charset="0"/>
              </a:rPr>
              <a:t>claim a personal appeal</a:t>
            </a:r>
            <a:br>
              <a:rPr lang="en-US" sz="1800" dirty="0">
                <a:latin typeface="Times New Roman" panose="02020603050405020304" pitchFamily="18" charset="0"/>
                <a:cs typeface="Times New Roman" panose="02020603050405020304" pitchFamily="18" charset="0"/>
              </a:rPr>
            </a:br>
            <a:r>
              <a:rPr lang="en-US" sz="1800" i="1" dirty="0">
                <a:latin typeface="Times New Roman" panose="02020603050405020304" pitchFamily="18" charset="0"/>
                <a:cs typeface="Times New Roman" panose="02020603050405020304" pitchFamily="18" charset="0"/>
              </a:rPr>
              <a:t>outside of baptism </a:t>
            </a:r>
            <a:r>
              <a:rPr lang="en-US" sz="1800" dirty="0">
                <a:latin typeface="Times New Roman" panose="02020603050405020304" pitchFamily="18" charset="0"/>
                <a:cs typeface="Times New Roman" panose="02020603050405020304" pitchFamily="18" charset="0"/>
              </a:rPr>
              <a:t>saves you</a:t>
            </a:r>
          </a:p>
          <a:p>
            <a:pPr algn="ctr"/>
            <a:endParaRPr lang="en-US" dirty="0">
              <a:latin typeface="Times New Roman" panose="02020603050405020304" pitchFamily="18" charset="0"/>
              <a:cs typeface="Times New Roman" panose="02020603050405020304" pitchFamily="18" charset="0"/>
            </a:endParaRPr>
          </a:p>
          <a:p>
            <a:pPr algn="ctr"/>
            <a:r>
              <a:rPr lang="en-US" sz="1800" i="1" dirty="0">
                <a:latin typeface="Times New Roman" panose="02020603050405020304" pitchFamily="18" charset="0"/>
                <a:cs typeface="Times New Roman" panose="02020603050405020304" pitchFamily="18" charset="0"/>
              </a:rPr>
              <a:t>Both disbelieve the sum of the passage.</a:t>
            </a:r>
          </a:p>
        </p:txBody>
      </p:sp>
    </p:spTree>
    <p:extLst>
      <p:ext uri="{BB962C8B-B14F-4D97-AF65-F5344CB8AC3E}">
        <p14:creationId xmlns:p14="http://schemas.microsoft.com/office/powerpoint/2010/main" val="18331868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D3551-524A-97B1-3FC1-AEBFE164C4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FB11B-6D28-8C07-DD68-3CB66655FEE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9FBF729-EEDD-CB3E-23A4-C26069BCC112}"/>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116CD0C9-DB9A-9967-CFCC-6CDBFEB6AE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
        <p:nvSpPr>
          <p:cNvPr id="4" name="Rectangle 3">
            <a:extLst>
              <a:ext uri="{FF2B5EF4-FFF2-40B4-BE49-F238E27FC236}">
                <a16:creationId xmlns:a16="http://schemas.microsoft.com/office/drawing/2014/main" id="{B2166005-5393-A015-E1D5-CC40E1943C6B}"/>
              </a:ext>
            </a:extLst>
          </p:cNvPr>
          <p:cNvSpPr/>
          <p:nvPr/>
        </p:nvSpPr>
        <p:spPr>
          <a:xfrm>
            <a:off x="6705600" y="3602038"/>
            <a:ext cx="7981156"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AF9CC51-B96B-3F93-3580-4A0ECDFB17A1}"/>
              </a:ext>
            </a:extLst>
          </p:cNvPr>
          <p:cNvSpPr txBox="1"/>
          <p:nvPr/>
        </p:nvSpPr>
        <p:spPr>
          <a:xfrm>
            <a:off x="7271267" y="4544882"/>
            <a:ext cx="4324560" cy="923330"/>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A few other objections arise: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Is baptism a symbol?</a:t>
            </a:r>
          </a:p>
        </p:txBody>
      </p:sp>
    </p:spTree>
    <p:extLst>
      <p:ext uri="{BB962C8B-B14F-4D97-AF65-F5344CB8AC3E}">
        <p14:creationId xmlns:p14="http://schemas.microsoft.com/office/powerpoint/2010/main" val="42597336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2A6B27-C226-5C08-CE58-23528F012CE6}"/>
            </a:ext>
          </a:extLst>
        </p:cNvPr>
        <p:cNvGrpSpPr/>
        <p:nvPr/>
      </p:nvGrpSpPr>
      <p:grpSpPr>
        <a:xfrm>
          <a:off x="0" y="0"/>
          <a:ext cx="0" cy="0"/>
          <a:chOff x="0" y="0"/>
          <a:chExt cx="0" cy="0"/>
        </a:xfrm>
      </p:grpSpPr>
      <p:sp>
        <p:nvSpPr>
          <p:cNvPr id="10" name="Content Placeholder 5">
            <a:extLst>
              <a:ext uri="{FF2B5EF4-FFF2-40B4-BE49-F238E27FC236}">
                <a16:creationId xmlns:a16="http://schemas.microsoft.com/office/drawing/2014/main" id="{4C233390-2393-A018-0025-036E49EB1C42}"/>
              </a:ext>
            </a:extLst>
          </p:cNvPr>
          <p:cNvSpPr txBox="1">
            <a:spLocks/>
          </p:cNvSpPr>
          <p:nvPr/>
        </p:nvSpPr>
        <p:spPr>
          <a:xfrm>
            <a:off x="2765473" y="883090"/>
            <a:ext cx="727885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Times New Roman" panose="02020603050405020304" pitchFamily="18" charset="0"/>
                <a:cs typeface="Times New Roman" panose="02020603050405020304" pitchFamily="18" charset="0"/>
              </a:rPr>
              <a:t>1 Peter 3:20-21 (NIV)</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“God waited patiently in the days of Noah</a:t>
            </a:r>
          </a:p>
          <a:p>
            <a:pPr marL="0" indent="0">
              <a:buNone/>
            </a:pPr>
            <a:r>
              <a:rPr lang="en-US" dirty="0">
                <a:latin typeface="Times New Roman" panose="02020603050405020304" pitchFamily="18" charset="0"/>
                <a:cs typeface="Times New Roman" panose="02020603050405020304" pitchFamily="18" charset="0"/>
              </a:rPr>
              <a:t>while the ark was being built.</a:t>
            </a:r>
          </a:p>
          <a:p>
            <a:pPr marL="0" indent="0">
              <a:buNone/>
            </a:pPr>
            <a:r>
              <a:rPr lang="en-US" dirty="0">
                <a:latin typeface="Times New Roman" panose="02020603050405020304" pitchFamily="18" charset="0"/>
                <a:cs typeface="Times New Roman" panose="02020603050405020304" pitchFamily="18" charset="0"/>
              </a:rPr>
              <a:t>In it only a few people, eight in all,</a:t>
            </a:r>
          </a:p>
          <a:p>
            <a:pPr marL="0" indent="0">
              <a:buNone/>
            </a:pPr>
            <a:r>
              <a:rPr lang="en-US" dirty="0">
                <a:latin typeface="Times New Roman" panose="02020603050405020304" pitchFamily="18" charset="0"/>
                <a:cs typeface="Times New Roman" panose="02020603050405020304" pitchFamily="18" charset="0"/>
              </a:rPr>
              <a:t>were saved through </a:t>
            </a:r>
            <a:r>
              <a:rPr lang="en-US" b="1" i="1" dirty="0">
                <a:latin typeface="Times New Roman" panose="02020603050405020304" pitchFamily="18" charset="0"/>
                <a:cs typeface="Times New Roman" panose="02020603050405020304" pitchFamily="18" charset="0"/>
              </a:rPr>
              <a:t>water</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(ὕδατος</a:t>
            </a:r>
            <a:r>
              <a:rPr lang="en-US"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hydatos</a:t>
            </a:r>
            <a:r>
              <a:rPr lang="el-GR"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and </a:t>
            </a:r>
            <a:r>
              <a:rPr lang="en-US" b="1" i="1" dirty="0">
                <a:latin typeface="Times New Roman" panose="02020603050405020304" pitchFamily="18" charset="0"/>
                <a:cs typeface="Times New Roman" panose="02020603050405020304" pitchFamily="18" charset="0"/>
              </a:rPr>
              <a:t>this water </a:t>
            </a:r>
            <a:r>
              <a:rPr lang="el-GR" dirty="0">
                <a:latin typeface="Times New Roman" panose="02020603050405020304" pitchFamily="18" charset="0"/>
                <a:cs typeface="Times New Roman" panose="02020603050405020304" pitchFamily="18" charset="0"/>
              </a:rPr>
              <a:t>(</a:t>
            </a:r>
            <a:r>
              <a:rPr lang="el-GR" i="1" dirty="0">
                <a:latin typeface="Times New Roman" panose="02020603050405020304" pitchFamily="18" charset="0"/>
                <a:cs typeface="Times New Roman" panose="02020603050405020304" pitchFamily="18" charset="0"/>
              </a:rPr>
              <a:t>ὃ</a:t>
            </a:r>
            <a:r>
              <a:rPr lang="el-GR"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ho - </a:t>
            </a:r>
            <a:r>
              <a:rPr lang="en-US" dirty="0">
                <a:latin typeface="Times New Roman" panose="02020603050405020304" pitchFamily="18" charset="0"/>
                <a:cs typeface="Times New Roman" panose="02020603050405020304" pitchFamily="18" charset="0"/>
              </a:rPr>
              <a:t>“which” or “this”)</a:t>
            </a:r>
          </a:p>
          <a:p>
            <a:pPr marL="0" indent="0">
              <a:buNone/>
            </a:pPr>
            <a:r>
              <a:rPr lang="en-US" dirty="0">
                <a:latin typeface="Times New Roman" panose="02020603050405020304" pitchFamily="18" charset="0"/>
                <a:cs typeface="Times New Roman" panose="02020603050405020304" pitchFamily="18" charset="0"/>
              </a:rPr>
              <a:t>symbolizes </a:t>
            </a:r>
            <a:r>
              <a:rPr lang="en-US" b="1" dirty="0">
                <a:latin typeface="Times New Roman" panose="02020603050405020304" pitchFamily="18" charset="0"/>
                <a:cs typeface="Times New Roman" panose="02020603050405020304" pitchFamily="18" charset="0"/>
              </a:rPr>
              <a:t>baptism</a:t>
            </a:r>
            <a:r>
              <a:rPr lang="en-US" dirty="0">
                <a:latin typeface="Times New Roman" panose="02020603050405020304" pitchFamily="18" charset="0"/>
                <a:cs typeface="Times New Roman" panose="02020603050405020304" pitchFamily="18" charset="0"/>
              </a:rPr>
              <a:t> that now saves you also.”</a:t>
            </a:r>
          </a:p>
        </p:txBody>
      </p:sp>
    </p:spTree>
    <p:extLst>
      <p:ext uri="{BB962C8B-B14F-4D97-AF65-F5344CB8AC3E}">
        <p14:creationId xmlns:p14="http://schemas.microsoft.com/office/powerpoint/2010/main" val="32009987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51606A-2840-AAC1-AC4D-B3FD523249CB}"/>
            </a:ext>
          </a:extLst>
        </p:cNvPr>
        <p:cNvGrpSpPr/>
        <p:nvPr/>
      </p:nvGrpSpPr>
      <p:grpSpPr>
        <a:xfrm>
          <a:off x="0" y="0"/>
          <a:ext cx="0" cy="0"/>
          <a:chOff x="0" y="0"/>
          <a:chExt cx="0" cy="0"/>
        </a:xfrm>
      </p:grpSpPr>
      <p:sp>
        <p:nvSpPr>
          <p:cNvPr id="10" name="Content Placeholder 5">
            <a:extLst>
              <a:ext uri="{FF2B5EF4-FFF2-40B4-BE49-F238E27FC236}">
                <a16:creationId xmlns:a16="http://schemas.microsoft.com/office/drawing/2014/main" id="{B2629A34-5FEA-F230-DFFB-1C81709C102D}"/>
              </a:ext>
            </a:extLst>
          </p:cNvPr>
          <p:cNvSpPr txBox="1">
            <a:spLocks/>
          </p:cNvSpPr>
          <p:nvPr/>
        </p:nvSpPr>
        <p:spPr>
          <a:xfrm>
            <a:off x="1992336" y="1304778"/>
            <a:ext cx="8207327" cy="21242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Times New Roman" panose="02020603050405020304" pitchFamily="18" charset="0"/>
                <a:cs typeface="Times New Roman" panose="02020603050405020304" pitchFamily="18" charset="0"/>
              </a:rPr>
              <a:t>1 Peter 3:20-21 (“</a:t>
            </a:r>
            <a:r>
              <a:rPr lang="en-US" u="sng" dirty="0">
                <a:latin typeface="Times New Roman" panose="02020603050405020304" pitchFamily="18" charset="0"/>
                <a:cs typeface="Times New Roman" panose="02020603050405020304" pitchFamily="18" charset="0"/>
              </a:rPr>
              <a:t>ho” translated literally</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“…[eight people] were saved through </a:t>
            </a:r>
            <a:r>
              <a:rPr lang="en-US" b="1" i="1" dirty="0">
                <a:latin typeface="Times New Roman" panose="02020603050405020304" pitchFamily="18" charset="0"/>
                <a:cs typeface="Times New Roman" panose="02020603050405020304" pitchFamily="18" charset="0"/>
              </a:rPr>
              <a:t>water</a:t>
            </a:r>
          </a:p>
          <a:p>
            <a:pPr marL="0" indent="0">
              <a:buNone/>
            </a:pPr>
            <a:r>
              <a:rPr lang="en-US" dirty="0">
                <a:latin typeface="Times New Roman" panose="02020603050405020304" pitchFamily="18" charset="0"/>
                <a:cs typeface="Times New Roman" panose="02020603050405020304" pitchFamily="18" charset="0"/>
              </a:rPr>
              <a:t>*which* symbolizes </a:t>
            </a:r>
            <a:r>
              <a:rPr lang="en-US" b="1" dirty="0">
                <a:latin typeface="Times New Roman" panose="02020603050405020304" pitchFamily="18" charset="0"/>
                <a:cs typeface="Times New Roman" panose="02020603050405020304" pitchFamily="18" charset="0"/>
              </a:rPr>
              <a:t>baptism</a:t>
            </a:r>
            <a:r>
              <a:rPr lang="en-US" dirty="0">
                <a:latin typeface="Times New Roman" panose="02020603050405020304" pitchFamily="18" charset="0"/>
                <a:cs typeface="Times New Roman" panose="02020603050405020304" pitchFamily="18" charset="0"/>
              </a:rPr>
              <a:t> that now saves you also.”</a:t>
            </a:r>
          </a:p>
        </p:txBody>
      </p:sp>
      <p:sp>
        <p:nvSpPr>
          <p:cNvPr id="3" name="TextBox 2">
            <a:extLst>
              <a:ext uri="{FF2B5EF4-FFF2-40B4-BE49-F238E27FC236}">
                <a16:creationId xmlns:a16="http://schemas.microsoft.com/office/drawing/2014/main" id="{FFCBB4FE-FDAB-1ECE-4ABD-4302167637D8}"/>
              </a:ext>
            </a:extLst>
          </p:cNvPr>
          <p:cNvSpPr txBox="1"/>
          <p:nvPr/>
        </p:nvSpPr>
        <p:spPr>
          <a:xfrm>
            <a:off x="983672" y="4200216"/>
            <a:ext cx="10446327" cy="2246769"/>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Peter's point is that the </a:t>
            </a:r>
            <a:r>
              <a:rPr lang="en-US" sz="2800" b="1" dirty="0">
                <a:latin typeface="Times New Roman" panose="02020603050405020304" pitchFamily="18" charset="0"/>
                <a:cs typeface="Times New Roman" panose="02020603050405020304" pitchFamily="18" charset="0"/>
              </a:rPr>
              <a:t>flood waters </a:t>
            </a:r>
            <a:r>
              <a:rPr lang="en-US" sz="2800" dirty="0">
                <a:latin typeface="Times New Roman" panose="02020603050405020304" pitchFamily="18" charset="0"/>
                <a:cs typeface="Times New Roman" panose="02020603050405020304" pitchFamily="18" charset="0"/>
              </a:rPr>
              <a:t>function as a type or symbol</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that points forward to the </a:t>
            </a:r>
            <a:r>
              <a:rPr lang="en-US" sz="2800" b="1" dirty="0">
                <a:latin typeface="Times New Roman" panose="02020603050405020304" pitchFamily="18" charset="0"/>
                <a:cs typeface="Times New Roman" panose="02020603050405020304" pitchFamily="18" charset="0"/>
              </a:rPr>
              <a:t>baptism</a:t>
            </a:r>
            <a:r>
              <a:rPr lang="en-US" sz="2800" dirty="0">
                <a:latin typeface="Times New Roman" panose="02020603050405020304" pitchFamily="18" charset="0"/>
                <a:cs typeface="Times New Roman" panose="02020603050405020304" pitchFamily="18" charset="0"/>
              </a:rPr>
              <a:t> which </a:t>
            </a:r>
            <a:r>
              <a:rPr lang="en-US" sz="2800" b="1" dirty="0">
                <a:latin typeface="Times New Roman" panose="02020603050405020304" pitchFamily="18" charset="0"/>
                <a:cs typeface="Times New Roman" panose="02020603050405020304" pitchFamily="18" charset="0"/>
              </a:rPr>
              <a:t>now saves you</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In other words- Baptism is </a:t>
            </a:r>
            <a:r>
              <a:rPr lang="en-US" sz="2800" i="1" dirty="0">
                <a:latin typeface="Times New Roman" panose="02020603050405020304" pitchFamily="18" charset="0"/>
                <a:cs typeface="Times New Roman" panose="02020603050405020304" pitchFamily="18" charset="0"/>
              </a:rPr>
              <a:t>not</a:t>
            </a:r>
            <a:r>
              <a:rPr lang="en-US" sz="2800" dirty="0">
                <a:latin typeface="Times New Roman" panose="02020603050405020304" pitchFamily="18" charset="0"/>
                <a:cs typeface="Times New Roman" panose="02020603050405020304" pitchFamily="18" charset="0"/>
              </a:rPr>
              <a:t> a symbol.</a:t>
            </a:r>
            <a:br>
              <a:rPr lang="en-US" sz="2800" dirty="0">
                <a:latin typeface="Times New Roman" panose="02020603050405020304" pitchFamily="18" charset="0"/>
                <a:cs typeface="Times New Roman" panose="02020603050405020304" pitchFamily="18" charset="0"/>
              </a:rPr>
            </a:br>
            <a:r>
              <a:rPr lang="en-US" sz="2800" i="1" dirty="0">
                <a:latin typeface="Times New Roman" panose="02020603050405020304" pitchFamily="18" charset="0"/>
                <a:cs typeface="Times New Roman" panose="02020603050405020304" pitchFamily="18" charset="0"/>
              </a:rPr>
              <a:t>The flood waters </a:t>
            </a:r>
            <a:r>
              <a:rPr lang="en-US" sz="2800" dirty="0">
                <a:latin typeface="Times New Roman" panose="02020603050405020304" pitchFamily="18" charset="0"/>
                <a:cs typeface="Times New Roman" panose="02020603050405020304" pitchFamily="18" charset="0"/>
              </a:rPr>
              <a:t>are a symbol</a:t>
            </a:r>
            <a:r>
              <a:rPr lang="en-US" sz="2800" i="1" dirty="0">
                <a:latin typeface="Times New Roman" panose="02020603050405020304" pitchFamily="18" charset="0"/>
                <a:cs typeface="Times New Roman" panose="02020603050405020304" pitchFamily="18" charset="0"/>
              </a:rPr>
              <a:t> of </a:t>
            </a:r>
            <a:r>
              <a:rPr lang="en-US" sz="2800" dirty="0">
                <a:latin typeface="Times New Roman" panose="02020603050405020304" pitchFamily="18" charset="0"/>
                <a:cs typeface="Times New Roman" panose="02020603050405020304" pitchFamily="18" charset="0"/>
              </a:rPr>
              <a:t>baptism in water, which saves.</a:t>
            </a:r>
          </a:p>
        </p:txBody>
      </p:sp>
    </p:spTree>
    <p:extLst>
      <p:ext uri="{BB962C8B-B14F-4D97-AF65-F5344CB8AC3E}">
        <p14:creationId xmlns:p14="http://schemas.microsoft.com/office/powerpoint/2010/main" val="7846929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22469-6A3B-BFFB-C371-0A2E598EAF3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7869B74-330D-0D7D-CF91-651ACFC0CC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2998" y="0"/>
            <a:ext cx="8183117" cy="4296375"/>
          </a:xfrm>
          <a:prstGeom prst="rect">
            <a:avLst/>
          </a:prstGeom>
        </p:spPr>
      </p:pic>
      <p:sp>
        <p:nvSpPr>
          <p:cNvPr id="2" name="Rectangle 1">
            <a:extLst>
              <a:ext uri="{FF2B5EF4-FFF2-40B4-BE49-F238E27FC236}">
                <a16:creationId xmlns:a16="http://schemas.microsoft.com/office/drawing/2014/main" id="{4359D271-3D04-E763-E19E-E0CD1E60D18B}"/>
              </a:ext>
            </a:extLst>
          </p:cNvPr>
          <p:cNvSpPr/>
          <p:nvPr/>
        </p:nvSpPr>
        <p:spPr>
          <a:xfrm>
            <a:off x="2743200" y="3657457"/>
            <a:ext cx="7981156" cy="8175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3175FCA-77D8-B028-5E32-57DFEC1BC94C}"/>
              </a:ext>
            </a:extLst>
          </p:cNvPr>
          <p:cNvSpPr/>
          <p:nvPr/>
        </p:nvSpPr>
        <p:spPr>
          <a:xfrm>
            <a:off x="6977575" y="684668"/>
            <a:ext cx="4920348"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4CB36DC-6F26-CF47-7642-4F7DA2E758AC}"/>
              </a:ext>
            </a:extLst>
          </p:cNvPr>
          <p:cNvSpPr/>
          <p:nvPr/>
        </p:nvSpPr>
        <p:spPr>
          <a:xfrm>
            <a:off x="2519080" y="93653"/>
            <a:ext cx="7981156" cy="5910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A7037AE-FBD9-6975-F71D-97E9DC762491}"/>
              </a:ext>
            </a:extLst>
          </p:cNvPr>
          <p:cNvSpPr txBox="1"/>
          <p:nvPr/>
        </p:nvSpPr>
        <p:spPr>
          <a:xfrm>
            <a:off x="7288966" y="3489156"/>
            <a:ext cx="3984085" cy="1154162"/>
          </a:xfrm>
          <a:prstGeom prst="rect">
            <a:avLst/>
          </a:prstGeom>
          <a:noFill/>
        </p:spPr>
        <p:txBody>
          <a:bodyPr wrap="square" rtlCol="0">
            <a:spAutoFit/>
          </a:bodyPr>
          <a:lstStyle/>
          <a:p>
            <a:pPr algn="ctr"/>
            <a:r>
              <a:rPr lang="en-US" sz="2300" dirty="0">
                <a:latin typeface="Times New Roman" panose="02020603050405020304" pitchFamily="18" charset="0"/>
                <a:cs typeface="Times New Roman" panose="02020603050405020304" pitchFamily="18" charset="0"/>
              </a:rPr>
              <a:t>Therefore, the baptism in water does not in any way save, but the appeal to God itself does.”</a:t>
            </a:r>
          </a:p>
        </p:txBody>
      </p:sp>
      <p:sp>
        <p:nvSpPr>
          <p:cNvPr id="7" name="TextBox 6">
            <a:extLst>
              <a:ext uri="{FF2B5EF4-FFF2-40B4-BE49-F238E27FC236}">
                <a16:creationId xmlns:a16="http://schemas.microsoft.com/office/drawing/2014/main" id="{72DBEAA8-8533-2254-C496-6670E35BEEC0}"/>
              </a:ext>
            </a:extLst>
          </p:cNvPr>
          <p:cNvSpPr txBox="1"/>
          <p:nvPr/>
        </p:nvSpPr>
        <p:spPr>
          <a:xfrm>
            <a:off x="7288966" y="1029126"/>
            <a:ext cx="3984084" cy="2308324"/>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Another common objection:</a:t>
            </a:r>
          </a:p>
          <a:p>
            <a:pPr algn="ct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full passage says that ‘baptism saves,</a:t>
            </a:r>
            <a:br>
              <a:rPr lang="en-US" sz="2400"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not as the washing away of dirt from the body’</a:t>
            </a:r>
            <a:endParaRPr lang="en-US" sz="2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D226826-3A3B-11F9-B376-13A486FCDB56}"/>
              </a:ext>
            </a:extLst>
          </p:cNvPr>
          <p:cNvSpPr txBox="1"/>
          <p:nvPr/>
        </p:nvSpPr>
        <p:spPr>
          <a:xfrm>
            <a:off x="4179687" y="2870308"/>
            <a:ext cx="711199"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but</a:t>
            </a:r>
          </a:p>
        </p:txBody>
      </p:sp>
    </p:spTree>
    <p:extLst>
      <p:ext uri="{BB962C8B-B14F-4D97-AF65-F5344CB8AC3E}">
        <p14:creationId xmlns:p14="http://schemas.microsoft.com/office/powerpoint/2010/main" val="7915195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F6198-A339-C7D5-AA97-EC9538DE506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E3D9769-7421-3542-9193-AD51C00952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2998" y="0"/>
            <a:ext cx="8183117" cy="4296375"/>
          </a:xfrm>
          <a:prstGeom prst="rect">
            <a:avLst/>
          </a:prstGeom>
        </p:spPr>
      </p:pic>
      <p:sp>
        <p:nvSpPr>
          <p:cNvPr id="2" name="Rectangle 1">
            <a:extLst>
              <a:ext uri="{FF2B5EF4-FFF2-40B4-BE49-F238E27FC236}">
                <a16:creationId xmlns:a16="http://schemas.microsoft.com/office/drawing/2014/main" id="{220AC21C-06BE-BA43-9E99-F9F5588B65FD}"/>
              </a:ext>
            </a:extLst>
          </p:cNvPr>
          <p:cNvSpPr/>
          <p:nvPr/>
        </p:nvSpPr>
        <p:spPr>
          <a:xfrm>
            <a:off x="2743200" y="3657457"/>
            <a:ext cx="7981156" cy="8175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E9EA112-9DCA-25C6-5ACB-A2967CC40B98}"/>
              </a:ext>
            </a:extLst>
          </p:cNvPr>
          <p:cNvSpPr/>
          <p:nvPr/>
        </p:nvSpPr>
        <p:spPr>
          <a:xfrm>
            <a:off x="6977575" y="684668"/>
            <a:ext cx="4920348" cy="42027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737ABBC-5013-3F4C-F56C-82BBE1F944F7}"/>
              </a:ext>
            </a:extLst>
          </p:cNvPr>
          <p:cNvSpPr txBox="1"/>
          <p:nvPr/>
        </p:nvSpPr>
        <p:spPr>
          <a:xfrm>
            <a:off x="4179687" y="2870308"/>
            <a:ext cx="711199"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but</a:t>
            </a:r>
          </a:p>
        </p:txBody>
      </p:sp>
    </p:spTree>
    <p:extLst>
      <p:ext uri="{BB962C8B-B14F-4D97-AF65-F5344CB8AC3E}">
        <p14:creationId xmlns:p14="http://schemas.microsoft.com/office/powerpoint/2010/main" val="37298619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96CCC-3B29-F7F8-C4B2-6991FF2F9E5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F3E2C54-03D9-9021-AC28-9D362E6A57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2998" y="0"/>
            <a:ext cx="8183117" cy="4296375"/>
          </a:xfrm>
          <a:prstGeom prst="rect">
            <a:avLst/>
          </a:prstGeom>
        </p:spPr>
      </p:pic>
      <p:sp>
        <p:nvSpPr>
          <p:cNvPr id="2" name="Rectangle 1">
            <a:extLst>
              <a:ext uri="{FF2B5EF4-FFF2-40B4-BE49-F238E27FC236}">
                <a16:creationId xmlns:a16="http://schemas.microsoft.com/office/drawing/2014/main" id="{5E9AC67A-800D-9A7A-362E-FAE7DE49E8CC}"/>
              </a:ext>
            </a:extLst>
          </p:cNvPr>
          <p:cNvSpPr/>
          <p:nvPr/>
        </p:nvSpPr>
        <p:spPr>
          <a:xfrm>
            <a:off x="2743200" y="3657457"/>
            <a:ext cx="7981156" cy="8175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EB24848-9CA8-21C4-1208-DA1488CB3245}"/>
              </a:ext>
            </a:extLst>
          </p:cNvPr>
          <p:cNvSpPr txBox="1"/>
          <p:nvPr/>
        </p:nvSpPr>
        <p:spPr>
          <a:xfrm>
            <a:off x="4179687" y="2870308"/>
            <a:ext cx="711199"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but</a:t>
            </a:r>
          </a:p>
        </p:txBody>
      </p:sp>
    </p:spTree>
    <p:extLst>
      <p:ext uri="{BB962C8B-B14F-4D97-AF65-F5344CB8AC3E}">
        <p14:creationId xmlns:p14="http://schemas.microsoft.com/office/powerpoint/2010/main" val="14815920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A1CB18-89DB-68F0-DF29-3409F5701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2998" y="0"/>
            <a:ext cx="8183117" cy="4296375"/>
          </a:xfrm>
          <a:prstGeom prst="rect">
            <a:avLst/>
          </a:prstGeom>
        </p:spPr>
      </p:pic>
      <p:sp>
        <p:nvSpPr>
          <p:cNvPr id="4" name="Rectangle 3">
            <a:extLst>
              <a:ext uri="{FF2B5EF4-FFF2-40B4-BE49-F238E27FC236}">
                <a16:creationId xmlns:a16="http://schemas.microsoft.com/office/drawing/2014/main" id="{C3E2F433-58AE-6C83-2DF4-124CE0D20882}"/>
              </a:ext>
            </a:extLst>
          </p:cNvPr>
          <p:cNvSpPr/>
          <p:nvPr/>
        </p:nvSpPr>
        <p:spPr>
          <a:xfrm>
            <a:off x="3699165" y="3681159"/>
            <a:ext cx="6311109" cy="31768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pic>
        <p:nvPicPr>
          <p:cNvPr id="3" name="Picture 2">
            <a:extLst>
              <a:ext uri="{FF2B5EF4-FFF2-40B4-BE49-F238E27FC236}">
                <a16:creationId xmlns:a16="http://schemas.microsoft.com/office/drawing/2014/main" id="{F2BFBA7A-3EEE-4A75-8408-5CEE6B9B48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165" y="4282260"/>
            <a:ext cx="6399838" cy="2342583"/>
          </a:xfrm>
          <a:prstGeom prst="rect">
            <a:avLst/>
          </a:prstGeom>
        </p:spPr>
      </p:pic>
      <p:sp>
        <p:nvSpPr>
          <p:cNvPr id="2" name="TextBox 1">
            <a:extLst>
              <a:ext uri="{FF2B5EF4-FFF2-40B4-BE49-F238E27FC236}">
                <a16:creationId xmlns:a16="http://schemas.microsoft.com/office/drawing/2014/main" id="{FDC784BB-8A9E-4F3C-951E-9C2020969B47}"/>
              </a:ext>
            </a:extLst>
          </p:cNvPr>
          <p:cNvSpPr txBox="1"/>
          <p:nvPr/>
        </p:nvSpPr>
        <p:spPr>
          <a:xfrm>
            <a:off x="4179687" y="2870308"/>
            <a:ext cx="711199"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but</a:t>
            </a:r>
          </a:p>
        </p:txBody>
      </p:sp>
      <p:sp>
        <p:nvSpPr>
          <p:cNvPr id="5" name="TextBox 4">
            <a:extLst>
              <a:ext uri="{FF2B5EF4-FFF2-40B4-BE49-F238E27FC236}">
                <a16:creationId xmlns:a16="http://schemas.microsoft.com/office/drawing/2014/main" id="{081DA420-CB66-B32A-17FA-D55753CE586A}"/>
              </a:ext>
            </a:extLst>
          </p:cNvPr>
          <p:cNvSpPr txBox="1"/>
          <p:nvPr/>
        </p:nvSpPr>
        <p:spPr>
          <a:xfrm>
            <a:off x="4098701" y="3834710"/>
            <a:ext cx="5955938" cy="461665"/>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While of course both are cleansed in baptism</a:t>
            </a:r>
          </a:p>
        </p:txBody>
      </p:sp>
    </p:spTree>
    <p:extLst>
      <p:ext uri="{BB962C8B-B14F-4D97-AF65-F5344CB8AC3E}">
        <p14:creationId xmlns:p14="http://schemas.microsoft.com/office/powerpoint/2010/main" val="10516069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25413-CC4C-AA71-1485-A3F5FA3DEFB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7D1D1D4-EEF0-6085-716D-2CB58D0984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2998" y="0"/>
            <a:ext cx="8183117" cy="4296375"/>
          </a:xfrm>
          <a:prstGeom prst="rect">
            <a:avLst/>
          </a:prstGeom>
        </p:spPr>
      </p:pic>
      <p:sp>
        <p:nvSpPr>
          <p:cNvPr id="2" name="TextBox 1">
            <a:extLst>
              <a:ext uri="{FF2B5EF4-FFF2-40B4-BE49-F238E27FC236}">
                <a16:creationId xmlns:a16="http://schemas.microsoft.com/office/drawing/2014/main" id="{84375FAA-7B56-64FF-45B9-F89EF45986AB}"/>
              </a:ext>
            </a:extLst>
          </p:cNvPr>
          <p:cNvSpPr txBox="1"/>
          <p:nvPr/>
        </p:nvSpPr>
        <p:spPr>
          <a:xfrm>
            <a:off x="4179687" y="2870308"/>
            <a:ext cx="711199"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but</a:t>
            </a:r>
          </a:p>
        </p:txBody>
      </p:sp>
    </p:spTree>
    <p:extLst>
      <p:ext uri="{BB962C8B-B14F-4D97-AF65-F5344CB8AC3E}">
        <p14:creationId xmlns:p14="http://schemas.microsoft.com/office/powerpoint/2010/main" val="8897711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7DF73-97A8-F454-6391-7A2B820835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FCAA28-CF96-450C-D058-06E8784F53A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2A274E43-53B7-39AC-EAB3-0C44DBED4F31}"/>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5227A579-4E85-0376-C7C1-B89F624F34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
        <p:nvSpPr>
          <p:cNvPr id="4" name="Rectangle 3">
            <a:extLst>
              <a:ext uri="{FF2B5EF4-FFF2-40B4-BE49-F238E27FC236}">
                <a16:creationId xmlns:a16="http://schemas.microsoft.com/office/drawing/2014/main" id="{C4103600-DFD9-A973-994B-5336F29F2C41}"/>
              </a:ext>
            </a:extLst>
          </p:cNvPr>
          <p:cNvSpPr/>
          <p:nvPr/>
        </p:nvSpPr>
        <p:spPr>
          <a:xfrm>
            <a:off x="9267372" y="3844577"/>
            <a:ext cx="5376882" cy="30134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29382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6BFF9-261E-0E98-A2C1-2B499A261B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58C411-5803-1737-2B6D-0A575E3960C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6A3A9CB-3C5B-25D1-0D76-EDA9457327F1}"/>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B72065BB-290C-8E0D-998C-12EF67618F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
        <p:nvSpPr>
          <p:cNvPr id="4" name="Rectangle 3">
            <a:extLst>
              <a:ext uri="{FF2B5EF4-FFF2-40B4-BE49-F238E27FC236}">
                <a16:creationId xmlns:a16="http://schemas.microsoft.com/office/drawing/2014/main" id="{AAA924F8-50B9-B489-9E43-CEA56EDF8EC7}"/>
              </a:ext>
            </a:extLst>
          </p:cNvPr>
          <p:cNvSpPr/>
          <p:nvPr/>
        </p:nvSpPr>
        <p:spPr>
          <a:xfrm>
            <a:off x="9267372" y="3844577"/>
            <a:ext cx="5376882" cy="30134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7266E7F-8F1B-852D-A1C5-B964AEDD9FDF}"/>
              </a:ext>
            </a:extLst>
          </p:cNvPr>
          <p:cNvSpPr txBox="1"/>
          <p:nvPr/>
        </p:nvSpPr>
        <p:spPr>
          <a:xfrm>
            <a:off x="9394909" y="4000828"/>
            <a:ext cx="2590189" cy="923330"/>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Baptists </a:t>
            </a:r>
            <a:r>
              <a:rPr lang="en-US" dirty="0">
                <a:latin typeface="Times New Roman" panose="02020603050405020304" pitchFamily="18" charset="0"/>
                <a:cs typeface="Times New Roman" panose="02020603050405020304" pitchFamily="18" charset="0"/>
              </a:rPr>
              <a:t>claim one is raised with Christ through faith </a:t>
            </a:r>
            <a:r>
              <a:rPr lang="en-US" i="1" dirty="0">
                <a:latin typeface="Times New Roman" panose="02020603050405020304" pitchFamily="18" charset="0"/>
                <a:cs typeface="Times New Roman" panose="02020603050405020304" pitchFamily="18" charset="0"/>
              </a:rPr>
              <a:t>before</a:t>
            </a:r>
            <a:r>
              <a:rPr lang="en-US" dirty="0">
                <a:latin typeface="Times New Roman" panose="02020603050405020304" pitchFamily="18" charset="0"/>
                <a:cs typeface="Times New Roman" panose="02020603050405020304" pitchFamily="18" charset="0"/>
              </a:rPr>
              <a:t> baptism.</a:t>
            </a:r>
          </a:p>
        </p:txBody>
      </p:sp>
      <p:sp>
        <p:nvSpPr>
          <p:cNvPr id="7" name="TextBox 6">
            <a:extLst>
              <a:ext uri="{FF2B5EF4-FFF2-40B4-BE49-F238E27FC236}">
                <a16:creationId xmlns:a16="http://schemas.microsoft.com/office/drawing/2014/main" id="{282671C1-D6F8-AFC6-F150-85085EF1BBA8}"/>
              </a:ext>
            </a:extLst>
          </p:cNvPr>
          <p:cNvSpPr txBox="1"/>
          <p:nvPr/>
        </p:nvSpPr>
        <p:spPr>
          <a:xfrm>
            <a:off x="9360424" y="5323150"/>
            <a:ext cx="2659157" cy="1200329"/>
          </a:xfrm>
          <a:prstGeom prst="rect">
            <a:avLst/>
          </a:prstGeom>
          <a:noFill/>
        </p:spPr>
        <p:txBody>
          <a:bodyPr wrap="square" rtlCol="0">
            <a:spAutoFit/>
          </a:bodyPr>
          <a:lstStyle/>
          <a:p>
            <a:pPr algn="ctr"/>
            <a:r>
              <a:rPr lang="en-US" b="1" dirty="0" err="1">
                <a:latin typeface="Times New Roman" panose="02020603050405020304" pitchFamily="18" charset="0"/>
                <a:cs typeface="Times New Roman" panose="02020603050405020304" pitchFamily="18" charset="0"/>
              </a:rPr>
              <a:t>Paedobaptists</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claim, with infants, that one is raised with Christ by baptism </a:t>
            </a:r>
            <a:r>
              <a:rPr lang="en-US" i="1" dirty="0">
                <a:latin typeface="Times New Roman" panose="02020603050405020304" pitchFamily="18" charset="0"/>
                <a:cs typeface="Times New Roman" panose="02020603050405020304" pitchFamily="18" charset="0"/>
              </a:rPr>
              <a:t>without</a:t>
            </a:r>
            <a:r>
              <a:rPr lang="en-US" dirty="0">
                <a:latin typeface="Times New Roman" panose="02020603050405020304" pitchFamily="18" charset="0"/>
                <a:cs typeface="Times New Roman" panose="02020603050405020304" pitchFamily="18" charset="0"/>
              </a:rPr>
              <a:t> personal faith.</a:t>
            </a:r>
          </a:p>
        </p:txBody>
      </p:sp>
    </p:spTree>
    <p:extLst>
      <p:ext uri="{BB962C8B-B14F-4D97-AF65-F5344CB8AC3E}">
        <p14:creationId xmlns:p14="http://schemas.microsoft.com/office/powerpoint/2010/main" val="4261408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15E4E-CEF3-8508-A29A-48396BAFBD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34489F-C555-580B-7947-2F345F5A914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9001EBC-DE31-6461-1AF1-630DDCFDCC53}"/>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7F733E83-61D0-2E9C-0B61-516D4ED31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
        <p:nvSpPr>
          <p:cNvPr id="4" name="Rectangle 3">
            <a:extLst>
              <a:ext uri="{FF2B5EF4-FFF2-40B4-BE49-F238E27FC236}">
                <a16:creationId xmlns:a16="http://schemas.microsoft.com/office/drawing/2014/main" id="{628569E8-3016-61DD-2281-317E7AA277B7}"/>
              </a:ext>
            </a:extLst>
          </p:cNvPr>
          <p:cNvSpPr/>
          <p:nvPr/>
        </p:nvSpPr>
        <p:spPr>
          <a:xfrm>
            <a:off x="9267372" y="3844577"/>
            <a:ext cx="5376882" cy="30134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29D6263-4B7C-CC65-8097-5AC7B50754B3}"/>
              </a:ext>
            </a:extLst>
          </p:cNvPr>
          <p:cNvSpPr txBox="1"/>
          <p:nvPr/>
        </p:nvSpPr>
        <p:spPr>
          <a:xfrm>
            <a:off x="9596243" y="5637277"/>
            <a:ext cx="2143509" cy="923330"/>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Except to say, “does that make baptism a work of man?”</a:t>
            </a:r>
          </a:p>
        </p:txBody>
      </p:sp>
      <p:sp>
        <p:nvSpPr>
          <p:cNvPr id="6" name="TextBox 5">
            <a:extLst>
              <a:ext uri="{FF2B5EF4-FFF2-40B4-BE49-F238E27FC236}">
                <a16:creationId xmlns:a16="http://schemas.microsoft.com/office/drawing/2014/main" id="{E4B453D1-1198-5BF0-1765-3F80BD2EE954}"/>
              </a:ext>
            </a:extLst>
          </p:cNvPr>
          <p:cNvSpPr txBox="1"/>
          <p:nvPr/>
        </p:nvSpPr>
        <p:spPr>
          <a:xfrm>
            <a:off x="9313458" y="4002263"/>
            <a:ext cx="2709081" cy="1477328"/>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Neither system can contend well with the idea that the participant’s faith in the working of God raises them in baptism</a:t>
            </a:r>
          </a:p>
        </p:txBody>
      </p:sp>
    </p:spTree>
    <p:extLst>
      <p:ext uri="{BB962C8B-B14F-4D97-AF65-F5344CB8AC3E}">
        <p14:creationId xmlns:p14="http://schemas.microsoft.com/office/powerpoint/2010/main" val="15193919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2EB18-82E4-523D-1C49-CB294CAEF9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712383-54E6-05FE-1FD0-9B45A5E3F02E}"/>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56568B7-82D1-491C-AD30-A8CE29C34769}"/>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1D60790D-1960-AF66-7467-E3194663C4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Tree>
    <p:extLst>
      <p:ext uri="{BB962C8B-B14F-4D97-AF65-F5344CB8AC3E}">
        <p14:creationId xmlns:p14="http://schemas.microsoft.com/office/powerpoint/2010/main" val="33867548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C24001-C199-FEDF-6CCE-EA66EC798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38332"/>
            <a:ext cx="12192000" cy="3181335"/>
          </a:xfrm>
          <a:prstGeom prst="rect">
            <a:avLst/>
          </a:prstGeom>
        </p:spPr>
      </p:pic>
      <p:sp>
        <p:nvSpPr>
          <p:cNvPr id="2" name="Rectangle 1">
            <a:extLst>
              <a:ext uri="{FF2B5EF4-FFF2-40B4-BE49-F238E27FC236}">
                <a16:creationId xmlns:a16="http://schemas.microsoft.com/office/drawing/2014/main" id="{BA3458C8-011E-1C14-38C8-2E2D0BF1FC7F}"/>
              </a:ext>
            </a:extLst>
          </p:cNvPr>
          <p:cNvSpPr/>
          <p:nvPr/>
        </p:nvSpPr>
        <p:spPr>
          <a:xfrm>
            <a:off x="7455877" y="2715065"/>
            <a:ext cx="1083212" cy="211015"/>
          </a:xfrm>
          <a:prstGeom prst="rect">
            <a:avLst/>
          </a:prstGeom>
          <a:noFill/>
          <a:ln>
            <a:solidFill>
              <a:schemeClr val="tx1">
                <a:lumMod val="65000"/>
                <a:lumOff val="3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37978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6EA056-D11A-21A9-7D47-8B22F5B59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743627"/>
            <a:ext cx="10905066" cy="5370744"/>
          </a:xfrm>
          <a:prstGeom prst="rect">
            <a:avLst/>
          </a:prstGeom>
        </p:spPr>
      </p:pic>
    </p:spTree>
    <p:extLst>
      <p:ext uri="{BB962C8B-B14F-4D97-AF65-F5344CB8AC3E}">
        <p14:creationId xmlns:p14="http://schemas.microsoft.com/office/powerpoint/2010/main" val="16673419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205A5-8A67-520C-0592-1E761EDC2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97EB6-2EFD-7028-1153-6BD5DC7C70A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5A480890-7824-0552-0FE9-AECC93AD54E8}"/>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675928AC-CC7A-3EE4-1FBD-4E6F440A7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Tree>
    <p:extLst>
      <p:ext uri="{BB962C8B-B14F-4D97-AF65-F5344CB8AC3E}">
        <p14:creationId xmlns:p14="http://schemas.microsoft.com/office/powerpoint/2010/main" val="13445288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4310B-9B8F-F7BD-ECD7-E95C74A30C7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B19BB46-0448-B05E-AB0B-E78B770D17F6}"/>
              </a:ext>
            </a:extLst>
          </p:cNvPr>
          <p:cNvSpPr txBox="1">
            <a:spLocks/>
          </p:cNvSpPr>
          <p:nvPr/>
        </p:nvSpPr>
        <p:spPr>
          <a:xfrm>
            <a:off x="679237" y="70880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Times New Roman" panose="02020603050405020304" pitchFamily="18" charset="0"/>
                <a:cs typeface="Times New Roman" panose="02020603050405020304" pitchFamily="18" charset="0"/>
              </a:rPr>
              <a:t>Challenge for Baptists:</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B518BE26-E4DA-D5B6-A2C7-A93A9809423B}"/>
              </a:ext>
            </a:extLst>
          </p:cNvPr>
          <p:cNvSpPr txBox="1">
            <a:spLocks/>
          </p:cNvSpPr>
          <p:nvPr/>
        </p:nvSpPr>
        <p:spPr>
          <a:xfrm>
            <a:off x="679237" y="1387356"/>
            <a:ext cx="9905636" cy="21154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a:latin typeface="Times New Roman" panose="02020603050405020304" pitchFamily="18" charset="0"/>
                <a:cs typeface="Times New Roman" panose="02020603050405020304" pitchFamily="18" charset="0"/>
              </a:rPr>
              <a:t>Find a Bible passage that says what baptism </a:t>
            </a:r>
            <a:r>
              <a:rPr lang="en-US" sz="3600" u="sng" dirty="0">
                <a:latin typeface="Times New Roman" panose="02020603050405020304" pitchFamily="18" charset="0"/>
                <a:cs typeface="Times New Roman" panose="02020603050405020304" pitchFamily="18" charset="0"/>
              </a:rPr>
              <a:t>does</a:t>
            </a:r>
            <a:r>
              <a:rPr lang="en-US" sz="3600" dirty="0">
                <a:latin typeface="Times New Roman" panose="02020603050405020304" pitchFamily="18" charset="0"/>
                <a:cs typeface="Times New Roman" panose="02020603050405020304" pitchFamily="18" charset="0"/>
              </a:rPr>
              <a:t> that does not say that baptism saves.</a:t>
            </a:r>
          </a:p>
        </p:txBody>
      </p:sp>
    </p:spTree>
    <p:extLst>
      <p:ext uri="{BB962C8B-B14F-4D97-AF65-F5344CB8AC3E}">
        <p14:creationId xmlns:p14="http://schemas.microsoft.com/office/powerpoint/2010/main" val="2523565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18E8A-88AB-906D-7EE0-80F9081648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8E802C-4097-112B-EAE2-D08B410E811D}"/>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D01D1F5-E04B-B44F-FDD6-57A8261663CC}"/>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DF6026A6-3D19-3924-3E32-3F30E3D9E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Tree>
    <p:extLst>
      <p:ext uri="{BB962C8B-B14F-4D97-AF65-F5344CB8AC3E}">
        <p14:creationId xmlns:p14="http://schemas.microsoft.com/office/powerpoint/2010/main" val="7141944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BBDF8-3D42-0378-AEF8-5B2AB9E09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83B37-DBEE-93A2-41EA-D9DD3A1EFEC2}"/>
              </a:ext>
            </a:extLst>
          </p:cNvPr>
          <p:cNvSpPr>
            <a:spLocks noGrp="1"/>
          </p:cNvSpPr>
          <p:nvPr>
            <p:ph type="title"/>
          </p:nvPr>
        </p:nvSpPr>
        <p:spPr>
          <a:xfrm>
            <a:off x="679237" y="2565488"/>
            <a:ext cx="10515600" cy="1325563"/>
          </a:xfrm>
        </p:spPr>
        <p:txBody>
          <a:bodyPr>
            <a:normAutofit/>
          </a:bodyPr>
          <a:lstStyle/>
          <a:p>
            <a:r>
              <a:rPr lang="en-US" sz="3600" b="1" dirty="0">
                <a:latin typeface="Times New Roman" panose="02020603050405020304" pitchFamily="18" charset="0"/>
                <a:cs typeface="Times New Roman" panose="02020603050405020304" pitchFamily="18" charset="0"/>
              </a:rPr>
              <a:t>Challenge for </a:t>
            </a:r>
            <a:r>
              <a:rPr lang="en-US" sz="3600" b="1" dirty="0" err="1">
                <a:latin typeface="Times New Roman" panose="02020603050405020304" pitchFamily="18" charset="0"/>
                <a:cs typeface="Times New Roman" panose="02020603050405020304" pitchFamily="18" charset="0"/>
              </a:rPr>
              <a:t>Paedobaptists</a:t>
            </a:r>
            <a:r>
              <a:rPr lang="en-US" sz="3600" b="1"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7EBE77B-A411-C171-0A6A-811278D3F04D}"/>
              </a:ext>
            </a:extLst>
          </p:cNvPr>
          <p:cNvSpPr>
            <a:spLocks noGrp="1"/>
          </p:cNvSpPr>
          <p:nvPr>
            <p:ph idx="1"/>
          </p:nvPr>
        </p:nvSpPr>
        <p:spPr>
          <a:xfrm>
            <a:off x="679237" y="3355187"/>
            <a:ext cx="9787126" cy="2115457"/>
          </a:xfrm>
        </p:spPr>
        <p:txBody>
          <a:bodyPr>
            <a:normAutofit/>
          </a:bodyPr>
          <a:lstStyle/>
          <a:p>
            <a:pPr marL="0" indent="0">
              <a:buNone/>
            </a:pPr>
            <a:r>
              <a:rPr lang="en-US" sz="3600" dirty="0">
                <a:latin typeface="Times New Roman" panose="02020603050405020304" pitchFamily="18" charset="0"/>
                <a:cs typeface="Times New Roman" panose="02020603050405020304" pitchFamily="18" charset="0"/>
              </a:rPr>
              <a:t>Find a Bible passage that says that baptism saves that does not tie this salvation to the participant’s </a:t>
            </a:r>
            <a:r>
              <a:rPr lang="en-US" sz="3600" u="sng" dirty="0">
                <a:latin typeface="Times New Roman" panose="02020603050405020304" pitchFamily="18" charset="0"/>
                <a:cs typeface="Times New Roman" panose="02020603050405020304" pitchFamily="18" charset="0"/>
              </a:rPr>
              <a:t>faith</a:t>
            </a:r>
            <a:r>
              <a:rPr lang="en-US" sz="3600" dirty="0">
                <a:latin typeface="Times New Roman" panose="02020603050405020304" pitchFamily="18" charset="0"/>
                <a:cs typeface="Times New Roman" panose="02020603050405020304" pitchFamily="18" charset="0"/>
              </a:rPr>
              <a:t>, active amidst baptism.</a:t>
            </a:r>
          </a:p>
        </p:txBody>
      </p:sp>
      <p:sp>
        <p:nvSpPr>
          <p:cNvPr id="4" name="Title 1">
            <a:extLst>
              <a:ext uri="{FF2B5EF4-FFF2-40B4-BE49-F238E27FC236}">
                <a16:creationId xmlns:a16="http://schemas.microsoft.com/office/drawing/2014/main" id="{2A4B143E-52D5-57BA-8667-2573CE762D20}"/>
              </a:ext>
            </a:extLst>
          </p:cNvPr>
          <p:cNvSpPr txBox="1">
            <a:spLocks/>
          </p:cNvSpPr>
          <p:nvPr/>
        </p:nvSpPr>
        <p:spPr>
          <a:xfrm>
            <a:off x="679237" y="70880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Times New Roman" panose="02020603050405020304" pitchFamily="18" charset="0"/>
                <a:cs typeface="Times New Roman" panose="02020603050405020304" pitchFamily="18" charset="0"/>
              </a:rPr>
              <a:t>Challenge for Baptists:</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509FBD58-878B-5084-39C5-14B395E5F939}"/>
              </a:ext>
            </a:extLst>
          </p:cNvPr>
          <p:cNvSpPr txBox="1">
            <a:spLocks/>
          </p:cNvSpPr>
          <p:nvPr/>
        </p:nvSpPr>
        <p:spPr>
          <a:xfrm>
            <a:off x="679237" y="1387356"/>
            <a:ext cx="9905636" cy="21154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a:latin typeface="Times New Roman" panose="02020603050405020304" pitchFamily="18" charset="0"/>
                <a:cs typeface="Times New Roman" panose="02020603050405020304" pitchFamily="18" charset="0"/>
              </a:rPr>
              <a:t>Find a Bible passage that says what baptism </a:t>
            </a:r>
            <a:r>
              <a:rPr lang="en-US" sz="3600" u="sng" dirty="0">
                <a:latin typeface="Times New Roman" panose="02020603050405020304" pitchFamily="18" charset="0"/>
                <a:cs typeface="Times New Roman" panose="02020603050405020304" pitchFamily="18" charset="0"/>
              </a:rPr>
              <a:t>does</a:t>
            </a:r>
            <a:r>
              <a:rPr lang="en-US" sz="3600" dirty="0">
                <a:latin typeface="Times New Roman" panose="02020603050405020304" pitchFamily="18" charset="0"/>
                <a:cs typeface="Times New Roman" panose="02020603050405020304" pitchFamily="18" charset="0"/>
              </a:rPr>
              <a:t> that does not say that baptism saves.</a:t>
            </a:r>
          </a:p>
        </p:txBody>
      </p:sp>
    </p:spTree>
    <p:extLst>
      <p:ext uri="{BB962C8B-B14F-4D97-AF65-F5344CB8AC3E}">
        <p14:creationId xmlns:p14="http://schemas.microsoft.com/office/powerpoint/2010/main" val="32925084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93EFC-F0E4-EA74-888D-E2D4BA1B12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A00AA1-A387-C63B-EC67-DA61D9CA38B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D0B2DD3-7C06-8BB5-E7B3-4924799D2508}"/>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7212322A-8D41-38E3-7499-B570063EC7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Tree>
    <p:extLst>
      <p:ext uri="{BB962C8B-B14F-4D97-AF65-F5344CB8AC3E}">
        <p14:creationId xmlns:p14="http://schemas.microsoft.com/office/powerpoint/2010/main" val="12029880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8A80B-7E9A-8C01-F2A0-EC2BEFD1A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1D491-2E53-B69E-9012-9D8672A22375}"/>
              </a:ext>
            </a:extLst>
          </p:cNvPr>
          <p:cNvSpPr>
            <a:spLocks noGrp="1"/>
          </p:cNvSpPr>
          <p:nvPr>
            <p:ph type="title"/>
          </p:nvPr>
        </p:nvSpPr>
        <p:spPr>
          <a:xfrm>
            <a:off x="679237" y="2565488"/>
            <a:ext cx="10515600" cy="1325563"/>
          </a:xfrm>
        </p:spPr>
        <p:txBody>
          <a:bodyPr>
            <a:normAutofit/>
          </a:bodyPr>
          <a:lstStyle/>
          <a:p>
            <a:r>
              <a:rPr lang="en-US" sz="3600" b="1" dirty="0">
                <a:latin typeface="Times New Roman" panose="02020603050405020304" pitchFamily="18" charset="0"/>
                <a:cs typeface="Times New Roman" panose="02020603050405020304" pitchFamily="18" charset="0"/>
              </a:rPr>
              <a:t>Challenge for </a:t>
            </a:r>
            <a:r>
              <a:rPr lang="en-US" sz="3600" b="1" dirty="0" err="1">
                <a:latin typeface="Times New Roman" panose="02020603050405020304" pitchFamily="18" charset="0"/>
                <a:cs typeface="Times New Roman" panose="02020603050405020304" pitchFamily="18" charset="0"/>
              </a:rPr>
              <a:t>Paedobaptists</a:t>
            </a:r>
            <a:r>
              <a:rPr lang="en-US" sz="3600" b="1"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2E83AF6-4DB3-D821-A55E-10276A812D34}"/>
              </a:ext>
            </a:extLst>
          </p:cNvPr>
          <p:cNvSpPr>
            <a:spLocks noGrp="1"/>
          </p:cNvSpPr>
          <p:nvPr>
            <p:ph idx="1"/>
          </p:nvPr>
        </p:nvSpPr>
        <p:spPr>
          <a:xfrm>
            <a:off x="679237" y="3355187"/>
            <a:ext cx="9787126" cy="2115457"/>
          </a:xfrm>
        </p:spPr>
        <p:txBody>
          <a:bodyPr>
            <a:normAutofit/>
          </a:bodyPr>
          <a:lstStyle/>
          <a:p>
            <a:pPr marL="0" indent="0">
              <a:buNone/>
            </a:pPr>
            <a:r>
              <a:rPr lang="en-US" sz="3600" dirty="0">
                <a:latin typeface="Times New Roman" panose="02020603050405020304" pitchFamily="18" charset="0"/>
                <a:cs typeface="Times New Roman" panose="02020603050405020304" pitchFamily="18" charset="0"/>
              </a:rPr>
              <a:t>Find a Bible passage that says that baptism saves that does not tie this salvation to the participant’s faith, active amidst baptism.</a:t>
            </a:r>
          </a:p>
        </p:txBody>
      </p:sp>
      <p:sp>
        <p:nvSpPr>
          <p:cNvPr id="4" name="Title 1">
            <a:extLst>
              <a:ext uri="{FF2B5EF4-FFF2-40B4-BE49-F238E27FC236}">
                <a16:creationId xmlns:a16="http://schemas.microsoft.com/office/drawing/2014/main" id="{17F4FB73-DFB0-9AEE-7EDA-2E5A7CEC014A}"/>
              </a:ext>
            </a:extLst>
          </p:cNvPr>
          <p:cNvSpPr txBox="1">
            <a:spLocks/>
          </p:cNvSpPr>
          <p:nvPr/>
        </p:nvSpPr>
        <p:spPr>
          <a:xfrm>
            <a:off x="679237" y="70880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Times New Roman" panose="02020603050405020304" pitchFamily="18" charset="0"/>
                <a:cs typeface="Times New Roman" panose="02020603050405020304" pitchFamily="18" charset="0"/>
              </a:rPr>
              <a:t>Challenge for Baptists:</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80CAF7EF-E52F-8789-3493-45BA82A38F26}"/>
              </a:ext>
            </a:extLst>
          </p:cNvPr>
          <p:cNvSpPr txBox="1">
            <a:spLocks/>
          </p:cNvSpPr>
          <p:nvPr/>
        </p:nvSpPr>
        <p:spPr>
          <a:xfrm>
            <a:off x="679237" y="1387356"/>
            <a:ext cx="9905636" cy="21154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a:latin typeface="Times New Roman" panose="02020603050405020304" pitchFamily="18" charset="0"/>
                <a:cs typeface="Times New Roman" panose="02020603050405020304" pitchFamily="18" charset="0"/>
              </a:rPr>
              <a:t>Find a Bible passage that says what baptism </a:t>
            </a:r>
            <a:r>
              <a:rPr lang="en-US" sz="3600" u="sng" dirty="0">
                <a:latin typeface="Times New Roman" panose="02020603050405020304" pitchFamily="18" charset="0"/>
                <a:cs typeface="Times New Roman" panose="02020603050405020304" pitchFamily="18" charset="0"/>
              </a:rPr>
              <a:t>does</a:t>
            </a:r>
            <a:r>
              <a:rPr lang="en-US" sz="3600" dirty="0">
                <a:latin typeface="Times New Roman" panose="02020603050405020304" pitchFamily="18" charset="0"/>
                <a:cs typeface="Times New Roman" panose="02020603050405020304" pitchFamily="18" charset="0"/>
              </a:rPr>
              <a:t> that does not say that baptism saves.</a:t>
            </a:r>
          </a:p>
        </p:txBody>
      </p:sp>
      <p:sp>
        <p:nvSpPr>
          <p:cNvPr id="8" name="Title 1">
            <a:extLst>
              <a:ext uri="{FF2B5EF4-FFF2-40B4-BE49-F238E27FC236}">
                <a16:creationId xmlns:a16="http://schemas.microsoft.com/office/drawing/2014/main" id="{01A9155B-4FD6-77B2-0C45-A6AEE62B6BAB}"/>
              </a:ext>
            </a:extLst>
          </p:cNvPr>
          <p:cNvSpPr txBox="1">
            <a:spLocks/>
          </p:cNvSpPr>
          <p:nvPr/>
        </p:nvSpPr>
        <p:spPr>
          <a:xfrm>
            <a:off x="679237" y="4867244"/>
            <a:ext cx="108335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Times New Roman" panose="02020603050405020304" pitchFamily="18" charset="0"/>
                <a:cs typeface="Times New Roman" panose="02020603050405020304" pitchFamily="18" charset="0"/>
              </a:rPr>
              <a:t>For Presbyterian &amp; Congregationalist </a:t>
            </a:r>
            <a:r>
              <a:rPr lang="en-US" sz="3600" b="1" dirty="0" err="1">
                <a:latin typeface="Times New Roman" panose="02020603050405020304" pitchFamily="18" charset="0"/>
                <a:cs typeface="Times New Roman" panose="02020603050405020304" pitchFamily="18" charset="0"/>
              </a:rPr>
              <a:t>Paedobaptists</a:t>
            </a:r>
            <a:r>
              <a:rPr lang="en-US" sz="3600" b="1" dirty="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
        <p:nvSpPr>
          <p:cNvPr id="10" name="Content Placeholder 2">
            <a:extLst>
              <a:ext uri="{FF2B5EF4-FFF2-40B4-BE49-F238E27FC236}">
                <a16:creationId xmlns:a16="http://schemas.microsoft.com/office/drawing/2014/main" id="{16BCCB51-85DA-C28E-067C-4B53BF8E5EBF}"/>
              </a:ext>
            </a:extLst>
          </p:cNvPr>
          <p:cNvSpPr txBox="1">
            <a:spLocks/>
          </p:cNvSpPr>
          <p:nvPr/>
        </p:nvSpPr>
        <p:spPr>
          <a:xfrm>
            <a:off x="679237" y="5894939"/>
            <a:ext cx="8381636" cy="5957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u="sng" dirty="0">
                <a:latin typeface="Times New Roman" panose="02020603050405020304" pitchFamily="18" charset="0"/>
                <a:cs typeface="Times New Roman" panose="02020603050405020304" pitchFamily="18" charset="0"/>
              </a:rPr>
              <a:t>Both</a:t>
            </a:r>
            <a:r>
              <a:rPr lang="en-US" sz="3600" dirty="0">
                <a:latin typeface="Times New Roman" panose="02020603050405020304" pitchFamily="18" charset="0"/>
                <a:cs typeface="Times New Roman" panose="02020603050405020304" pitchFamily="18" charset="0"/>
              </a:rPr>
              <a:t> challenges stand.</a:t>
            </a:r>
          </a:p>
        </p:txBody>
      </p:sp>
    </p:spTree>
    <p:extLst>
      <p:ext uri="{BB962C8B-B14F-4D97-AF65-F5344CB8AC3E}">
        <p14:creationId xmlns:p14="http://schemas.microsoft.com/office/powerpoint/2010/main" val="8305618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C93D6-FA0B-79C2-EB9B-DFF8F3BA75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1719C-50D2-B55B-AF03-C3F6CDCC5B3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15BE34A-0A37-E7DA-D1B5-CDFE1C1B3D09}"/>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59CF18E6-9E79-CA69-E8F7-5493E2208A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045"/>
            <a:ext cx="12192000" cy="6345909"/>
          </a:xfrm>
          <a:prstGeom prst="rect">
            <a:avLst/>
          </a:prstGeom>
        </p:spPr>
      </p:pic>
    </p:spTree>
    <p:extLst>
      <p:ext uri="{BB962C8B-B14F-4D97-AF65-F5344CB8AC3E}">
        <p14:creationId xmlns:p14="http://schemas.microsoft.com/office/powerpoint/2010/main" val="40763669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ED6643-6DBC-131E-BA46-621F99CCAB7A}"/>
              </a:ext>
            </a:extLst>
          </p:cNvPr>
          <p:cNvPicPr>
            <a:picLocks noChangeAspect="1"/>
          </p:cNvPicPr>
          <p:nvPr/>
        </p:nvPicPr>
        <p:blipFill>
          <a:blip r:embed="rId2">
            <a:duotone>
              <a:schemeClr val="bg2">
                <a:shade val="45000"/>
                <a:satMod val="135000"/>
              </a:schemeClr>
              <a:prstClr val="white"/>
            </a:duotone>
          </a:blip>
          <a:srcRect t="343" r="9091" b="22760"/>
          <a:stretch>
            <a:fillRect/>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2FA0C37-5291-8BF7-33F2-8A1024B6F8E6}"/>
              </a:ext>
            </a:extLst>
          </p:cNvPr>
          <p:cNvGraphicFramePr>
            <a:graphicFrameLocks noGrp="1"/>
          </p:cNvGraphicFramePr>
          <p:nvPr>
            <p:ph idx="1"/>
            <p:extLst>
              <p:ext uri="{D42A27DB-BD31-4B8C-83A1-F6EECF244321}">
                <p14:modId xmlns:p14="http://schemas.microsoft.com/office/powerpoint/2010/main" val="3444912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8182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D3D08-2EBB-0335-7B93-44F3A4D0DF76}"/>
              </a:ext>
            </a:extLst>
          </p:cNvPr>
          <p:cNvSpPr>
            <a:spLocks noGrp="1"/>
          </p:cNvSpPr>
          <p:nvPr>
            <p:ph type="title"/>
          </p:nvPr>
        </p:nvSpPr>
        <p:spPr>
          <a:xfrm>
            <a:off x="838200" y="1167245"/>
            <a:ext cx="10515600" cy="4523509"/>
          </a:xfrm>
        </p:spPr>
        <p:txBody>
          <a:bodyPr>
            <a:normAutofit fontScale="90000"/>
          </a:bodyPr>
          <a:lstStyle/>
          <a:p>
            <a:pPr algn="ctr"/>
            <a:r>
              <a:rPr lang="en-US" i="1" dirty="0">
                <a:latin typeface="Times New Roman" panose="02020603050405020304" pitchFamily="18" charset="0"/>
                <a:cs typeface="Times New Roman" panose="02020603050405020304" pitchFamily="18" charset="0"/>
              </a:rPr>
              <a:t>next week:</a:t>
            </a:r>
            <a:br>
              <a:rPr lang="en-US" i="1"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Baptism Series II:</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Answering Baptist Arguments: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Paul</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Cornelius</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The thief on the cross</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Ephesians 2:8-9</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The Romans Road</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&amp; more</a:t>
            </a:r>
            <a:endParaRPr lang="en-US" sz="2200" i="1" dirty="0"/>
          </a:p>
        </p:txBody>
      </p:sp>
    </p:spTree>
    <p:extLst>
      <p:ext uri="{BB962C8B-B14F-4D97-AF65-F5344CB8AC3E}">
        <p14:creationId xmlns:p14="http://schemas.microsoft.com/office/powerpoint/2010/main" val="19862839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0E93C-F9A9-6C71-779B-EDC85D742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896695-25FA-4BDF-C2F6-23A39C986711}"/>
              </a:ext>
            </a:extLst>
          </p:cNvPr>
          <p:cNvSpPr>
            <a:spLocks noGrp="1"/>
          </p:cNvSpPr>
          <p:nvPr>
            <p:ph type="title"/>
          </p:nvPr>
        </p:nvSpPr>
        <p:spPr>
          <a:xfrm>
            <a:off x="838200" y="1167245"/>
            <a:ext cx="10515600" cy="4523509"/>
          </a:xfrm>
        </p:spPr>
        <p:txBody>
          <a:bodyPr>
            <a:normAutofit/>
          </a:bodyPr>
          <a:lstStyle/>
          <a:p>
            <a:pPr algn="ctr"/>
            <a:r>
              <a:rPr lang="en-US" i="1" dirty="0">
                <a:latin typeface="Times New Roman" panose="02020603050405020304" pitchFamily="18" charset="0"/>
                <a:cs typeface="Times New Roman" panose="02020603050405020304" pitchFamily="18" charset="0"/>
              </a:rPr>
              <a:t>June 21:</a:t>
            </a:r>
            <a:br>
              <a:rPr lang="en-US" i="1"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Baptism Series III:</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Answering </a:t>
            </a:r>
            <a:r>
              <a:rPr lang="en-US" dirty="0" err="1">
                <a:latin typeface="Times New Roman" panose="02020603050405020304" pitchFamily="18" charset="0"/>
                <a:cs typeface="Times New Roman" panose="02020603050405020304" pitchFamily="18" charset="0"/>
              </a:rPr>
              <a:t>Paedobaptist</a:t>
            </a:r>
            <a:r>
              <a:rPr lang="en-US" dirty="0">
                <a:latin typeface="Times New Roman" panose="02020603050405020304" pitchFamily="18" charset="0"/>
                <a:cs typeface="Times New Roman" panose="02020603050405020304" pitchFamily="18" charset="0"/>
              </a:rPr>
              <a:t> Arguments: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The promise "for your children”</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The baptism of households</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Original Sin/Inherited Guilt</a:t>
            </a:r>
            <a:endParaRPr lang="en-US" sz="2200" i="1" dirty="0"/>
          </a:p>
        </p:txBody>
      </p:sp>
    </p:spTree>
    <p:extLst>
      <p:ext uri="{BB962C8B-B14F-4D97-AF65-F5344CB8AC3E}">
        <p14:creationId xmlns:p14="http://schemas.microsoft.com/office/powerpoint/2010/main" val="40043141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CEC73-71A3-E051-F2D3-A56A605B2F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BDF958-D964-13F2-8401-B3551C041B41}"/>
              </a:ext>
            </a:extLst>
          </p:cNvPr>
          <p:cNvSpPr>
            <a:spLocks noGrp="1"/>
          </p:cNvSpPr>
          <p:nvPr>
            <p:ph type="title"/>
          </p:nvPr>
        </p:nvSpPr>
        <p:spPr>
          <a:xfrm>
            <a:off x="838200" y="1167245"/>
            <a:ext cx="10515600" cy="4839855"/>
          </a:xfrm>
        </p:spPr>
        <p:txBody>
          <a:bodyPr>
            <a:normAutofit/>
          </a:bodyPr>
          <a:lstStyle/>
          <a:p>
            <a:pPr algn="ctr"/>
            <a:r>
              <a:rPr lang="en-US" i="1" dirty="0">
                <a:latin typeface="Times New Roman" panose="02020603050405020304" pitchFamily="18" charset="0"/>
                <a:cs typeface="Times New Roman" panose="02020603050405020304" pitchFamily="18" charset="0"/>
              </a:rPr>
              <a:t>June 28:</a:t>
            </a:r>
            <a:br>
              <a:rPr lang="en-US" i="1"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Baptism Series IV:</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History &amp; Other Addendums: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The two sides of every baptism passage</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The baptismal theology of the 2</a:t>
            </a:r>
            <a:r>
              <a:rPr lang="en-US" sz="2200" i="1" baseline="30000" dirty="0">
                <a:latin typeface="Times New Roman" panose="02020603050405020304" pitchFamily="18" charset="0"/>
                <a:cs typeface="Times New Roman" panose="02020603050405020304" pitchFamily="18" charset="0"/>
              </a:rPr>
              <a:t>nd</a:t>
            </a:r>
            <a:r>
              <a:rPr lang="en-US" sz="2200" i="1" dirty="0">
                <a:latin typeface="Times New Roman" panose="02020603050405020304" pitchFamily="18" charset="0"/>
                <a:cs typeface="Times New Roman" panose="02020603050405020304" pitchFamily="18" charset="0"/>
              </a:rPr>
              <a:t> Century church</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Infant Innocence in the 2</a:t>
            </a:r>
            <a:r>
              <a:rPr lang="en-US" sz="2200" i="1" baseline="30000" dirty="0">
                <a:latin typeface="Times New Roman" panose="02020603050405020304" pitchFamily="18" charset="0"/>
                <a:cs typeface="Times New Roman" panose="02020603050405020304" pitchFamily="18" charset="0"/>
              </a:rPr>
              <a:t>nd</a:t>
            </a:r>
            <a:r>
              <a:rPr lang="en-US" sz="2200" i="1" dirty="0">
                <a:latin typeface="Times New Roman" panose="02020603050405020304" pitchFamily="18" charset="0"/>
                <a:cs typeface="Times New Roman" panose="02020603050405020304" pitchFamily="18" charset="0"/>
              </a:rPr>
              <a:t> Century church</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The Gnostic rejection of a baptism that saves</a:t>
            </a:r>
            <a:br>
              <a:rPr lang="en-US" sz="2200" i="1" dirty="0">
                <a:latin typeface="Times New Roman" panose="02020603050405020304" pitchFamily="18" charset="0"/>
                <a:cs typeface="Times New Roman" panose="02020603050405020304" pitchFamily="18" charset="0"/>
              </a:rPr>
            </a:br>
            <a:r>
              <a:rPr lang="en-US" sz="2200" i="1" dirty="0">
                <a:latin typeface="Times New Roman" panose="02020603050405020304" pitchFamily="18" charset="0"/>
                <a:cs typeface="Times New Roman" panose="02020603050405020304" pitchFamily="18" charset="0"/>
              </a:rPr>
              <a:t>&amp; more</a:t>
            </a:r>
            <a:endParaRPr lang="en-US" sz="2200" i="1" dirty="0"/>
          </a:p>
        </p:txBody>
      </p:sp>
    </p:spTree>
    <p:extLst>
      <p:ext uri="{BB962C8B-B14F-4D97-AF65-F5344CB8AC3E}">
        <p14:creationId xmlns:p14="http://schemas.microsoft.com/office/powerpoint/2010/main" val="31030576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98CA10-B29D-BE75-D2F9-16FF2444235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E9946C2-D195-B3FC-238C-B9FDF757E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718" y="643467"/>
            <a:ext cx="5167163" cy="5571066"/>
          </a:xfrm>
          <a:prstGeom prst="rect">
            <a:avLst/>
          </a:prstGeom>
        </p:spPr>
      </p:pic>
      <p:pic>
        <p:nvPicPr>
          <p:cNvPr id="6" name="Picture 5">
            <a:extLst>
              <a:ext uri="{FF2B5EF4-FFF2-40B4-BE49-F238E27FC236}">
                <a16:creationId xmlns:a16="http://schemas.microsoft.com/office/drawing/2014/main" id="{FC6861DA-1138-F19C-52FD-9FF739F86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6865" y="2059781"/>
            <a:ext cx="5291667" cy="2738437"/>
          </a:xfrm>
          <a:prstGeom prst="rect">
            <a:avLst/>
          </a:prstGeom>
        </p:spPr>
      </p:pic>
    </p:spTree>
    <p:extLst>
      <p:ext uri="{BB962C8B-B14F-4D97-AF65-F5344CB8AC3E}">
        <p14:creationId xmlns:p14="http://schemas.microsoft.com/office/powerpoint/2010/main" val="9806648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1320</TotalTime>
  <Words>2428</Words>
  <Application>Microsoft Office PowerPoint</Application>
  <PresentationFormat>Widescreen</PresentationFormat>
  <Paragraphs>148</Paragraphs>
  <Slides>83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83</vt:i4>
      </vt:variant>
    </vt:vector>
  </HeadingPairs>
  <TitlesOfParts>
    <vt:vector size="88" baseType="lpstr">
      <vt:lpstr>Aptos</vt:lpstr>
      <vt:lpstr>Aptos Display</vt:lpstr>
      <vt:lpstr>Arial</vt:lpstr>
      <vt:lpstr>Times New Roman</vt:lpstr>
      <vt:lpstr>Office Theme</vt:lpstr>
      <vt:lpstr>Baptism Series I: A Positive Case for Biblical Baptism</vt:lpstr>
      <vt:lpstr>Local numbers</vt:lpstr>
      <vt:lpstr>PowerPoint Presentation</vt:lpstr>
      <vt:lpstr>PowerPoint Presentation</vt:lpstr>
      <vt:lpstr>PowerPoint Presentation</vt:lpstr>
      <vt:lpstr>The Algorithm</vt:lpstr>
      <vt:lpstr>PowerPoint Presentation</vt:lpstr>
      <vt:lpstr>PowerPoint Presentation</vt:lpstr>
      <vt:lpstr>Who are the Baptists &amp; Paedobaptists</vt:lpstr>
      <vt:lpstr>Baptists practice believer’s baptism, viewing baptism as an outward symbol of a person’s personal saving faith in Jesus— performing it after salvation as an act of obedience. </vt:lpstr>
      <vt:lpstr>Paedobaptists practice infant baptism, *(generally) viewing baptism as a means of grace that grants the seed of faith, or even saving faith, in the hearts of baptized infants. </vt:lpstr>
      <vt:lpstr>Paedobaptists practice infant baptism, *(generally) viewing baptism as a means of grace that grants the seed of faith, or even saving faith, in the hearts of baptized infants. </vt:lpstr>
      <vt:lpstr>The Divide</vt:lpstr>
      <vt:lpstr>From Brother Frank’s Intro to Apologetics: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Mark 16:15</vt:lpstr>
      <vt:lpstr>PowerPoint Presentation</vt:lpstr>
      <vt:lpstr>PowerPoint Presentation</vt:lpstr>
      <vt:lpstr>Pastoralis action (From the the Vatican) INSTRUCTION ON INFANT BAPTISM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Acts 2:14-36, Peter Preached His First Sermon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Challenge for Paedobaptists: </vt:lpstr>
      <vt:lpstr>PowerPoint Presentation</vt:lpstr>
      <vt:lpstr>Challenge for Paedobaptists: </vt:lpstr>
      <vt:lpstr>PowerPoint Presentation</vt:lpstr>
      <vt:lpstr>PowerPoint Presentation</vt:lpstr>
      <vt:lpstr>next week:  Baptism Series II: Answering Baptist Arguments:  Paul Cornelius The thief on the cross Ephesians 2:8-9 The Romans Road &amp; more</vt:lpstr>
      <vt:lpstr>June 21:  Baptism Series III: Answering Paedobaptist Arguments:  The promise "for your children” The baptism of households Original Sin/Inherited Guilt</vt:lpstr>
      <vt:lpstr>June 28:  Baptism Series IV: History &amp; Other Addendums:  The two sides of every baptism passage The baptismal theology of the 2nd Century church Infant Innocence in the 2nd Century church The Gnostic rejection of a baptism that saves &amp; more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Lindberg</dc:creator>
  <cp:lastModifiedBy>Joshua Lindberg</cp:lastModifiedBy>
  <cp:revision>1</cp:revision>
  <dcterms:created xsi:type="dcterms:W3CDTF">2026-05-20T16:12:18Z</dcterms:created>
  <dcterms:modified xsi:type="dcterms:W3CDTF">2026-06-10T13:16:47Z</dcterms:modified>
</cp:coreProperties>
</file>